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8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76" r:id="rId2"/>
    <p:sldId id="278" r:id="rId3"/>
    <p:sldId id="269" r:id="rId4"/>
    <p:sldId id="279" r:id="rId5"/>
    <p:sldId id="277" r:id="rId6"/>
    <p:sldId id="281" r:id="rId7"/>
    <p:sldId id="260" r:id="rId8"/>
    <p:sldId id="282" r:id="rId9"/>
    <p:sldId id="280" r:id="rId10"/>
    <p:sldId id="284" r:id="rId11"/>
    <p:sldId id="262" r:id="rId12"/>
    <p:sldId id="286" r:id="rId13"/>
    <p:sldId id="283" r:id="rId14"/>
    <p:sldId id="288" r:id="rId15"/>
    <p:sldId id="265" r:id="rId16"/>
    <p:sldId id="289" r:id="rId17"/>
    <p:sldId id="287" r:id="rId18"/>
    <p:sldId id="291" r:id="rId19"/>
    <p:sldId id="271" r:id="rId20"/>
    <p:sldId id="292" r:id="rId21"/>
    <p:sldId id="290" r:id="rId22"/>
    <p:sldId id="294" r:id="rId23"/>
    <p:sldId id="266" r:id="rId24"/>
    <p:sldId id="295" r:id="rId25"/>
    <p:sldId id="293" r:id="rId26"/>
    <p:sldId id="275" r:id="rId2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2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FBEA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47" autoAdjust="0"/>
    <p:restoredTop sz="94249" autoAdjust="0"/>
  </p:normalViewPr>
  <p:slideViewPr>
    <p:cSldViewPr snapToGrid="0" showGuides="1">
      <p:cViewPr varScale="1">
        <p:scale>
          <a:sx n="89" d="100"/>
          <a:sy n="89" d="100"/>
        </p:scale>
        <p:origin x="979" y="77"/>
      </p:cViewPr>
      <p:guideLst>
        <p:guide orient="horz" pos="2112"/>
        <p:guide pos="312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-201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70AD5D-7735-4272-9083-FB27D9FA5EAA}" type="datetimeFigureOut">
              <a:rPr lang="en-GB" smtClean="0"/>
              <a:t>11/8/20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D985E-98BB-438E-A6FF-531B2033B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137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47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86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79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32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405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26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93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D985E-98BB-438E-A6FF-531B2033B75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17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646EC-FE28-4995-9ACD-0E3F2B79E02F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11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2D46A-5FEB-444C-AA43-EEE44686195B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747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E7A55-0E91-4245-9FBF-CD0B09A5384D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933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724E8-6DBF-4551-B1B3-8B2A93D5A233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817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579E6-1520-4E9C-AAB5-0D9DB0D37D43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4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2F487-AA32-4CF1-BB58-F43CF28FED91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674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66F07-7C56-4829-9FFA-C9BC3533D614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23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FDC48-1B82-4F4C-BFF8-C68DE76AC3CB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927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0843-F19C-4A2B-9BFB-907E804C45BF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10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0EF13-033A-4163-B231-5D37C2257CAF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066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50264-9602-4398-9CB7-17EF722EA44D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44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1F86B-6BBD-44D2-AE08-94CA3AD236FF}" type="datetime1">
              <a:rPr lang="en-US" smtClean="0"/>
              <a:t>8/11/2020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75A8B-7DF6-4C6C-B0B8-D3A62A7D2B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25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3.xml"/><Relationship Id="rId7" Type="http://schemas.microsoft.com/office/2007/relationships/hdphoto" Target="../media/hdphoto1.wdp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7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7.png"/><Relationship Id="rId5" Type="http://schemas.openxmlformats.org/officeDocument/2006/relationships/image" Target="../media/image29.jp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image" Target="../media/image7.pn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6" Type="http://schemas.openxmlformats.org/officeDocument/2006/relationships/image" Target="../media/image7.pn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4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vingvalues.net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C4885EE-3A7D-4B74-9563-62B8AB67BC6F}"/>
              </a:ext>
            </a:extLst>
          </p:cNvPr>
          <p:cNvSpPr>
            <a:spLocks noChangeAspect="1"/>
          </p:cNvSpPr>
          <p:nvPr/>
        </p:nvSpPr>
        <p:spPr>
          <a:xfrm>
            <a:off x="2556" y="0"/>
            <a:ext cx="9903444" cy="6867755"/>
          </a:xfrm>
          <a:prstGeom prst="rect">
            <a:avLst/>
          </a:prstGeom>
          <a:blipFill dpi="0" rotWithShape="1">
            <a:blip r:embed="rId3">
              <a:alphaModFix amt="35000"/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186530-7BBF-408D-B56D-ADADA333CD68}"/>
              </a:ext>
            </a:extLst>
          </p:cNvPr>
          <p:cNvSpPr/>
          <p:nvPr/>
        </p:nvSpPr>
        <p:spPr>
          <a:xfrm>
            <a:off x="763426" y="2619137"/>
            <a:ext cx="8393216" cy="1918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There are 24 different bookmark-sized cards, two on each of twelve values, that can be used in a multitude of ways: as focus points in workshops, inspiration cards, daily thoughts for reflection, displays or reminders at home or school, gifts - or bookmarks!</a:t>
            </a:r>
          </a:p>
          <a:p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000" dirty="0"/>
              <a:t>They are available for download and printing at </a:t>
            </a:r>
            <a:r>
              <a:rPr lang="en-AU" sz="2000" i="1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www.livingvalues.net/resources-bookmarks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World Values Day">
            <a:extLst>
              <a:ext uri="{FF2B5EF4-FFF2-40B4-BE49-F238E27FC236}">
                <a16:creationId xmlns:a16="http://schemas.microsoft.com/office/drawing/2014/main" id="{7E32BAB5-8059-4DFF-AB36-EB4B6BB18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44" y="334314"/>
            <a:ext cx="1735208" cy="74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99A24193-58BD-4B5D-8B89-D19721744B5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859" y="279831"/>
            <a:ext cx="3073409" cy="99907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228616D-6F07-4F18-B7D8-04C239CC7B01}"/>
              </a:ext>
            </a:extLst>
          </p:cNvPr>
          <p:cNvSpPr/>
          <p:nvPr/>
        </p:nvSpPr>
        <p:spPr>
          <a:xfrm>
            <a:off x="659567" y="1565286"/>
            <a:ext cx="8565396" cy="779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AU" sz="20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 would like to introduce and offer you the new 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AU" sz="20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Living Values Education </a:t>
            </a:r>
            <a:r>
              <a:rPr lang="en-AU" sz="20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Values Bookmarks.</a:t>
            </a:r>
            <a:endParaRPr lang="en-GB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8F4B14-7371-46A8-AE21-9332CC5FF0B6}"/>
              </a:ext>
            </a:extLst>
          </p:cNvPr>
          <p:cNvSpPr/>
          <p:nvPr/>
        </p:nvSpPr>
        <p:spPr>
          <a:xfrm>
            <a:off x="928467" y="4215791"/>
            <a:ext cx="8129700" cy="1772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AU" sz="20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AU" sz="2000" dirty="0" err="1">
                <a:solidFill>
                  <a:srgbClr val="222222"/>
                </a:solidFill>
                <a:latin typeface="Wingdings 2" panose="05020102010507070707" pitchFamily="18" charset="2"/>
                <a:ea typeface="Times New Roman" panose="02020603050405020304" pitchFamily="18" charset="0"/>
                <a:cs typeface="Calibri" panose="020F0502020204030204" pitchFamily="34" charset="0"/>
              </a:rPr>
              <a:t>gh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AU" sz="2000" dirty="0">
                <a:solidFill>
                  <a:srgbClr val="222222"/>
                </a:solidFill>
                <a:latin typeface="Wingdings 2" panose="05020102010507070707" pitchFamily="18" charset="2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b="1" dirty="0">
                <a:solidFill>
                  <a:schemeClr val="bg2">
                    <a:lumMod val="10000"/>
                  </a:schemeClr>
                </a:solidFill>
              </a:rPr>
              <a:t>The Association for Living Values Education International offers these in support of World Values Day on 15th October 2020.</a:t>
            </a:r>
            <a:endParaRPr lang="en-AU" sz="2000" b="1" dirty="0">
              <a:solidFill>
                <a:schemeClr val="bg2">
                  <a:lumMod val="1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045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2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A692DBB-DD35-4FAE-B162-8AACA66AE08F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2866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512E02-AFD9-49B8-A169-B7EEBD4C3D87}"/>
              </a:ext>
            </a:extLst>
          </p:cNvPr>
          <p:cNvSpPr txBox="1"/>
          <p:nvPr/>
        </p:nvSpPr>
        <p:spPr>
          <a:xfrm>
            <a:off x="2658794" y="1899139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PEACE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232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497A1E-F428-4965-83CA-A65B9E6961FB}"/>
              </a:ext>
            </a:extLst>
          </p:cNvPr>
          <p:cNvSpPr/>
          <p:nvPr/>
        </p:nvSpPr>
        <p:spPr>
          <a:xfrm>
            <a:off x="1381987" y="698250"/>
            <a:ext cx="2253615" cy="5919066"/>
          </a:xfrm>
          <a:prstGeom prst="rect">
            <a:avLst/>
          </a:prstGeom>
          <a:blipFill>
            <a:blip r:embed="rId4"/>
            <a:stretch>
              <a:fillRect l="-118120" r="-116796"/>
            </a:stretch>
          </a:blipFill>
          <a:ln w="28575">
            <a:solidFill>
              <a:schemeClr val="tx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EC7F97-D76A-4F1C-86F3-75FE7E0B3A49}"/>
              </a:ext>
            </a:extLst>
          </p:cNvPr>
          <p:cNvSpPr/>
          <p:nvPr/>
        </p:nvSpPr>
        <p:spPr>
          <a:xfrm>
            <a:off x="6289632" y="667038"/>
            <a:ext cx="2253615" cy="5916168"/>
          </a:xfrm>
          <a:prstGeom prst="rect">
            <a:avLst/>
          </a:prstGeom>
          <a:blipFill>
            <a:blip r:embed="rId5"/>
            <a:stretch>
              <a:fillRect l="-118383" t="1" r="-117057" b="-2640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8ECD81C-F127-4261-A468-98456CDF5C8D}"/>
              </a:ext>
            </a:extLst>
          </p:cNvPr>
          <p:cNvSpPr txBox="1"/>
          <p:nvPr/>
        </p:nvSpPr>
        <p:spPr>
          <a:xfrm>
            <a:off x="6327310" y="5361063"/>
            <a:ext cx="2178257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Think of someone who is an inspiring example of peace. What makes them so special?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943CEC3-F620-4AAC-B6A8-5B910A3B3C50}"/>
              </a:ext>
            </a:extLst>
          </p:cNvPr>
          <p:cNvSpPr txBox="1"/>
          <p:nvPr/>
        </p:nvSpPr>
        <p:spPr>
          <a:xfrm>
            <a:off x="1440718" y="5363297"/>
            <a:ext cx="2124303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“peace”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can we do to make this a peaceful world?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algn="ctr"/>
            <a:endParaRPr lang="en-US" sz="10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EECD516-120B-4461-BC53-46A8C00AC3B8}"/>
              </a:ext>
            </a:extLst>
          </p:cNvPr>
          <p:cNvSpPr txBox="1"/>
          <p:nvPr/>
        </p:nvSpPr>
        <p:spPr>
          <a:xfrm>
            <a:off x="1469831" y="2086096"/>
            <a:ext cx="204927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P</a:t>
            </a:r>
            <a:r>
              <a:rPr lang="en-US" dirty="0">
                <a:latin typeface="+mj-lt"/>
              </a:rPr>
              <a:t>eace begins with each one of us. If everyone in the world were peaceful, this would be a peaceful world.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E627ABA-9C74-4BC3-835F-8BF735968278}"/>
              </a:ext>
            </a:extLst>
          </p:cNvPr>
          <p:cNvSpPr txBox="1"/>
          <p:nvPr/>
        </p:nvSpPr>
        <p:spPr>
          <a:xfrm>
            <a:off x="6360211" y="2077220"/>
            <a:ext cx="21378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P</a:t>
            </a:r>
            <a:r>
              <a:rPr lang="en-US" dirty="0">
                <a:latin typeface="+mj-lt"/>
              </a:rPr>
              <a:t>eace consists of pure thoughts, pure feelings, and pure wishes. 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FDC9F8D-E18F-43E4-BFAF-C2DD9870A32E}"/>
              </a:ext>
            </a:extLst>
          </p:cNvPr>
          <p:cNvSpPr/>
          <p:nvPr/>
        </p:nvSpPr>
        <p:spPr>
          <a:xfrm>
            <a:off x="1454841" y="749273"/>
            <a:ext cx="211673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4" name="Picture 63" descr="A close up of a sign&#10;&#10;Description automatically generated">
            <a:extLst>
              <a:ext uri="{FF2B5EF4-FFF2-40B4-BE49-F238E27FC236}">
                <a16:creationId xmlns:a16="http://schemas.microsoft.com/office/drawing/2014/main" id="{4CB9F8D8-2BC5-48A9-89A3-4143E4A1235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821" y="778637"/>
            <a:ext cx="1120478" cy="3642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703FDD-8DA8-482A-AD4A-D76CF2DC1002}"/>
              </a:ext>
            </a:extLst>
          </p:cNvPr>
          <p:cNvSpPr/>
          <p:nvPr/>
        </p:nvSpPr>
        <p:spPr>
          <a:xfrm>
            <a:off x="1426913" y="6245400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 descr="World Values Day">
            <a:extLst>
              <a:ext uri="{FF2B5EF4-FFF2-40B4-BE49-F238E27FC236}">
                <a16:creationId xmlns:a16="http://schemas.microsoft.com/office/drawing/2014/main" id="{55CA2C34-82B7-4396-BEEA-0A45F4AD9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02" y="853587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FD33659-D3F1-48C5-8AF3-60B9FEAB3520}"/>
              </a:ext>
            </a:extLst>
          </p:cNvPr>
          <p:cNvSpPr/>
          <p:nvPr/>
        </p:nvSpPr>
        <p:spPr>
          <a:xfrm>
            <a:off x="6353165" y="6221534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EFF1493-787F-4013-855B-931211A0C0EE}"/>
              </a:ext>
            </a:extLst>
          </p:cNvPr>
          <p:cNvSpPr/>
          <p:nvPr/>
        </p:nvSpPr>
        <p:spPr>
          <a:xfrm>
            <a:off x="6308901" y="698250"/>
            <a:ext cx="2215112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4" name="Picture 33" descr="A close up of a sign&#10;&#10;Description automatically generated">
            <a:extLst>
              <a:ext uri="{FF2B5EF4-FFF2-40B4-BE49-F238E27FC236}">
                <a16:creationId xmlns:a16="http://schemas.microsoft.com/office/drawing/2014/main" id="{329A7A73-D3DF-4FB9-BA78-F035B796667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217" y="756491"/>
            <a:ext cx="1120478" cy="364234"/>
          </a:xfrm>
          <a:prstGeom prst="rect">
            <a:avLst/>
          </a:prstGeom>
        </p:spPr>
      </p:pic>
      <p:pic>
        <p:nvPicPr>
          <p:cNvPr id="42" name="Picture 2" descr="World Values Day">
            <a:extLst>
              <a:ext uri="{FF2B5EF4-FFF2-40B4-BE49-F238E27FC236}">
                <a16:creationId xmlns:a16="http://schemas.microsoft.com/office/drawing/2014/main" id="{0F4B851F-60FF-4108-AC49-D9D9BE6AF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919" y="795602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09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D9DE14-E796-496E-A64D-6B66F7798F5F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B034B4-66B2-4D98-B03E-0F0713924DA6}"/>
              </a:ext>
            </a:extLst>
          </p:cNvPr>
          <p:cNvSpPr txBox="1"/>
          <p:nvPr/>
        </p:nvSpPr>
        <p:spPr>
          <a:xfrm>
            <a:off x="2658794" y="1899139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RESPECT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16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6F0C2A6-ACBF-4872-BB04-FE35D6F62572}"/>
              </a:ext>
            </a:extLst>
          </p:cNvPr>
          <p:cNvSpPr/>
          <p:nvPr/>
        </p:nvSpPr>
        <p:spPr>
          <a:xfrm>
            <a:off x="1496612" y="563827"/>
            <a:ext cx="2253615" cy="5916168"/>
          </a:xfrm>
          <a:prstGeom prst="rect">
            <a:avLst/>
          </a:prstGeom>
          <a:blipFill>
            <a:blip r:embed="rId4">
              <a:alphaModFix amt="70000"/>
            </a:blip>
            <a:stretch>
              <a:fillRect l="-24680" r="-24404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F6546B4-46B9-4777-A2C5-A2C7EFC271CD}"/>
              </a:ext>
            </a:extLst>
          </p:cNvPr>
          <p:cNvSpPr/>
          <p:nvPr/>
        </p:nvSpPr>
        <p:spPr>
          <a:xfrm>
            <a:off x="6155775" y="563827"/>
            <a:ext cx="2253615" cy="5916168"/>
          </a:xfrm>
          <a:prstGeom prst="rect">
            <a:avLst/>
          </a:prstGeom>
          <a:blipFill>
            <a:blip r:embed="rId5"/>
            <a:stretch>
              <a:fillRect l="-118383" r="-11705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E204E7-809B-4739-86C2-84D053FC4C57}"/>
              </a:ext>
            </a:extLst>
          </p:cNvPr>
          <p:cNvSpPr txBox="1"/>
          <p:nvPr/>
        </p:nvSpPr>
        <p:spPr>
          <a:xfrm>
            <a:off x="6597216" y="1545639"/>
            <a:ext cx="1899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+mj-lt"/>
              </a:rPr>
              <a:t>R</a:t>
            </a:r>
            <a:r>
              <a:rPr lang="en-US" sz="2400" dirty="0">
                <a:latin typeface="+mj-lt"/>
              </a:rPr>
              <a:t>espect is listening to others.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241253-68C1-4605-8E97-9A4861E4049B}"/>
              </a:ext>
            </a:extLst>
          </p:cNvPr>
          <p:cNvSpPr txBox="1"/>
          <p:nvPr/>
        </p:nvSpPr>
        <p:spPr>
          <a:xfrm>
            <a:off x="6179336" y="5270018"/>
            <a:ext cx="2206491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“respect”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would you like people to treat each other?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53EBF9-09E6-41B5-BC36-71DA2E48851B}"/>
              </a:ext>
            </a:extLst>
          </p:cNvPr>
          <p:cNvSpPr txBox="1"/>
          <p:nvPr/>
        </p:nvSpPr>
        <p:spPr>
          <a:xfrm>
            <a:off x="1503266" y="1545638"/>
            <a:ext cx="22372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  <a:ea typeface="PMingLiU-ExtB" panose="02020500000000000000" pitchFamily="18" charset="-120"/>
                <a:cs typeface="Posterama" panose="020B0502040204020203" pitchFamily="34" charset="0"/>
              </a:rPr>
              <a:t>R</a:t>
            </a:r>
            <a:r>
              <a:rPr lang="en-US" sz="2000" dirty="0">
                <a:latin typeface="+mj-lt"/>
                <a:ea typeface="PMingLiU-ExtB" panose="02020500000000000000" pitchFamily="18" charset="-120"/>
                <a:cs typeface="Posterama" panose="020B0502040204020203" pitchFamily="34" charset="0"/>
              </a:rPr>
              <a:t>espect is knowing I am unique and valuable. Respect is knowing others are valuable, too. 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75C19E-2B7E-4B70-8D86-BEB9DD5B78E2}"/>
              </a:ext>
            </a:extLst>
          </p:cNvPr>
          <p:cNvSpPr txBox="1"/>
          <p:nvPr/>
        </p:nvSpPr>
        <p:spPr>
          <a:xfrm>
            <a:off x="1551302" y="5265271"/>
            <a:ext cx="2141150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“respect”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could you develop the value of respect in your life?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11FB0FE-316A-40F3-B99F-A24B874CD944}"/>
              </a:ext>
            </a:extLst>
          </p:cNvPr>
          <p:cNvSpPr/>
          <p:nvPr/>
        </p:nvSpPr>
        <p:spPr>
          <a:xfrm>
            <a:off x="1540537" y="6150022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52E4BA0-7EE6-412F-99BE-F0C6E018B3DE}"/>
              </a:ext>
            </a:extLst>
          </p:cNvPr>
          <p:cNvSpPr/>
          <p:nvPr/>
        </p:nvSpPr>
        <p:spPr>
          <a:xfrm>
            <a:off x="6233417" y="6150023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032EDF9-70B7-4A3D-AE3F-07F78F012E37}"/>
              </a:ext>
            </a:extLst>
          </p:cNvPr>
          <p:cNvSpPr/>
          <p:nvPr/>
        </p:nvSpPr>
        <p:spPr>
          <a:xfrm>
            <a:off x="1525158" y="587168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 descr="A close up of a sign&#10;&#10;Description automatically generated">
            <a:extLst>
              <a:ext uri="{FF2B5EF4-FFF2-40B4-BE49-F238E27FC236}">
                <a16:creationId xmlns:a16="http://schemas.microsoft.com/office/drawing/2014/main" id="{2A30EEE1-CDF5-468B-A6A9-A2283691BE0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076" y="637789"/>
            <a:ext cx="1120478" cy="36423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D45002E0-6FC9-4A72-9F4D-CFD2933AFC51}"/>
              </a:ext>
            </a:extLst>
          </p:cNvPr>
          <p:cNvSpPr/>
          <p:nvPr/>
        </p:nvSpPr>
        <p:spPr>
          <a:xfrm>
            <a:off x="6175928" y="594789"/>
            <a:ext cx="2233460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 descr="A close up of a sign&#10;&#10;Description automatically generated">
            <a:extLst>
              <a:ext uri="{FF2B5EF4-FFF2-40B4-BE49-F238E27FC236}">
                <a16:creationId xmlns:a16="http://schemas.microsoft.com/office/drawing/2014/main" id="{155605B8-2B1B-40D0-BFE5-ED1863FB909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096" y="653280"/>
            <a:ext cx="1120478" cy="364234"/>
          </a:xfrm>
          <a:prstGeom prst="rect">
            <a:avLst/>
          </a:prstGeom>
        </p:spPr>
      </p:pic>
      <p:pic>
        <p:nvPicPr>
          <p:cNvPr id="44" name="Picture 2" descr="World Values Day">
            <a:extLst>
              <a:ext uri="{FF2B5EF4-FFF2-40B4-BE49-F238E27FC236}">
                <a16:creationId xmlns:a16="http://schemas.microsoft.com/office/drawing/2014/main" id="{E19757BB-2880-48F6-AF54-88D64757D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764" y="692390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World Values Day">
            <a:extLst>
              <a:ext uri="{FF2B5EF4-FFF2-40B4-BE49-F238E27FC236}">
                <a16:creationId xmlns:a16="http://schemas.microsoft.com/office/drawing/2014/main" id="{46D62A31-CBB4-4501-BD99-91194F106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818" y="708978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943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FEB05-7F78-4DD5-AF23-AEC52D7A6856}"/>
              </a:ext>
            </a:extLst>
          </p:cNvPr>
          <p:cNvSpPr>
            <a:spLocks noChangeAspect="1"/>
          </p:cNvSpPr>
          <p:nvPr/>
        </p:nvSpPr>
        <p:spPr>
          <a:xfrm>
            <a:off x="-14524" y="1"/>
            <a:ext cx="9920524" cy="685799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16BD41-90E8-4E8E-8A45-97F0CBDF9963}"/>
              </a:ext>
            </a:extLst>
          </p:cNvPr>
          <p:cNvSpPr txBox="1"/>
          <p:nvPr/>
        </p:nvSpPr>
        <p:spPr>
          <a:xfrm>
            <a:off x="5263662" y="1097280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LOVE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65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139B85F-D5E3-4C87-B126-74411C455773}"/>
              </a:ext>
            </a:extLst>
          </p:cNvPr>
          <p:cNvSpPr/>
          <p:nvPr/>
        </p:nvSpPr>
        <p:spPr>
          <a:xfrm>
            <a:off x="1514586" y="639558"/>
            <a:ext cx="2258568" cy="5916168"/>
          </a:xfrm>
          <a:prstGeom prst="rect">
            <a:avLst/>
          </a:prstGeom>
          <a:blipFill>
            <a:blip r:embed="rId4"/>
            <a:stretch>
              <a:fillRect l="-30064" r="-29729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7390F6-89D5-4355-86BC-69DDEEC7D2A7}"/>
              </a:ext>
            </a:extLst>
          </p:cNvPr>
          <p:cNvSpPr/>
          <p:nvPr/>
        </p:nvSpPr>
        <p:spPr>
          <a:xfrm>
            <a:off x="6275628" y="639558"/>
            <a:ext cx="2253615" cy="5916168"/>
          </a:xfrm>
          <a:prstGeom prst="rect">
            <a:avLst/>
          </a:prstGeom>
          <a:blipFill>
            <a:blip r:embed="rId5"/>
            <a:stretch>
              <a:fillRect l="-118383" r="-11705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B22E06-8943-44CF-8093-EB7F13DF94C5}"/>
              </a:ext>
            </a:extLst>
          </p:cNvPr>
          <p:cNvSpPr txBox="1"/>
          <p:nvPr/>
        </p:nvSpPr>
        <p:spPr>
          <a:xfrm>
            <a:off x="1535647" y="2032700"/>
            <a:ext cx="2222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L</a:t>
            </a:r>
            <a:r>
              <a:rPr lang="en-US" sz="2000" dirty="0">
                <a:latin typeface="+mj-lt"/>
              </a:rPr>
              <a:t>ove is caring, love is sharing.</a:t>
            </a:r>
            <a:endParaRPr lang="en-US" sz="2400" dirty="0">
              <a:latin typeface="+mj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30B0E34-184A-4963-89D9-BF551601916B}"/>
              </a:ext>
            </a:extLst>
          </p:cNvPr>
          <p:cNvSpPr txBox="1"/>
          <p:nvPr/>
        </p:nvSpPr>
        <p:spPr>
          <a:xfrm>
            <a:off x="6275628" y="1793845"/>
            <a:ext cx="225361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L</a:t>
            </a:r>
            <a:r>
              <a:rPr lang="en-US" sz="2000" dirty="0">
                <a:latin typeface="+mj-lt"/>
              </a:rPr>
              <a:t>ove is the catalyst for change, development, and achievement.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83CB2C0-3600-45B0-8565-30448E8DA373}"/>
              </a:ext>
            </a:extLst>
          </p:cNvPr>
          <p:cNvSpPr txBox="1"/>
          <p:nvPr/>
        </p:nvSpPr>
        <p:spPr>
          <a:xfrm>
            <a:off x="6285152" y="5336512"/>
            <a:ext cx="2244091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“love”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can we build a more loving world?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891D735-F56C-4021-B8E8-5971B5D704AF}"/>
              </a:ext>
            </a:extLst>
          </p:cNvPr>
          <p:cNvSpPr txBox="1"/>
          <p:nvPr/>
        </p:nvSpPr>
        <p:spPr>
          <a:xfrm>
            <a:off x="1524109" y="5317280"/>
            <a:ext cx="2242184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Why is love important?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ways do you demonstrate love in your life?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endParaRPr lang="en-US" sz="1000" i="1" dirty="0"/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F56D0607-9B59-499D-8A09-E1CEB69F56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16" y="5683191"/>
            <a:ext cx="314325" cy="3429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4FD745D-A3C2-4508-938D-14E9223027C3}"/>
              </a:ext>
            </a:extLst>
          </p:cNvPr>
          <p:cNvSpPr/>
          <p:nvPr/>
        </p:nvSpPr>
        <p:spPr>
          <a:xfrm>
            <a:off x="1550461" y="6246891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CE36C7B-D05F-4836-AD38-315BA332D498}"/>
              </a:ext>
            </a:extLst>
          </p:cNvPr>
          <p:cNvSpPr/>
          <p:nvPr/>
        </p:nvSpPr>
        <p:spPr>
          <a:xfrm>
            <a:off x="6328768" y="6238163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A48A921-7C90-43B2-BEED-92ED5D85C5C7}"/>
              </a:ext>
            </a:extLst>
          </p:cNvPr>
          <p:cNvSpPr/>
          <p:nvPr/>
        </p:nvSpPr>
        <p:spPr>
          <a:xfrm>
            <a:off x="1550909" y="678314"/>
            <a:ext cx="2184376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5" name="Picture 34" descr="A close up of a sign&#10;&#10;Description automatically generated">
            <a:extLst>
              <a:ext uri="{FF2B5EF4-FFF2-40B4-BE49-F238E27FC236}">
                <a16:creationId xmlns:a16="http://schemas.microsoft.com/office/drawing/2014/main" id="{1D520ED6-0578-43EE-BF0E-28D42098098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879" y="722668"/>
            <a:ext cx="1120478" cy="364234"/>
          </a:xfrm>
          <a:prstGeom prst="rect">
            <a:avLst/>
          </a:prstGeom>
        </p:spPr>
      </p:pic>
      <p:pic>
        <p:nvPicPr>
          <p:cNvPr id="36" name="Picture 2" descr="World Values Day">
            <a:extLst>
              <a:ext uri="{FF2B5EF4-FFF2-40B4-BE49-F238E27FC236}">
                <a16:creationId xmlns:a16="http://schemas.microsoft.com/office/drawing/2014/main" id="{70E1829D-4549-45CA-B316-4DF1DE528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340" y="767638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8A7BCEE-1C34-458B-BBF8-A9DE92917A9A}"/>
              </a:ext>
            </a:extLst>
          </p:cNvPr>
          <p:cNvSpPr/>
          <p:nvPr/>
        </p:nvSpPr>
        <p:spPr>
          <a:xfrm>
            <a:off x="6301994" y="672409"/>
            <a:ext cx="2215112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9" name="Picture 38" descr="A close up of a sign&#10;&#10;Description automatically generated">
            <a:extLst>
              <a:ext uri="{FF2B5EF4-FFF2-40B4-BE49-F238E27FC236}">
                <a16:creationId xmlns:a16="http://schemas.microsoft.com/office/drawing/2014/main" id="{DA291983-2215-46BE-B1E3-895A1B676A6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310" y="715660"/>
            <a:ext cx="1120478" cy="364234"/>
          </a:xfrm>
          <a:prstGeom prst="rect">
            <a:avLst/>
          </a:prstGeom>
        </p:spPr>
      </p:pic>
      <p:pic>
        <p:nvPicPr>
          <p:cNvPr id="40" name="Picture 2" descr="World Values Day">
            <a:extLst>
              <a:ext uri="{FF2B5EF4-FFF2-40B4-BE49-F238E27FC236}">
                <a16:creationId xmlns:a16="http://schemas.microsoft.com/office/drawing/2014/main" id="{5EE034C0-5F53-4A70-B2FD-4977BD141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51" y="775620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348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468C3F-4D29-4596-9A2B-D3F736557A67}"/>
              </a:ext>
            </a:extLst>
          </p:cNvPr>
          <p:cNvSpPr>
            <a:spLocks noChangeAspect="1"/>
          </p:cNvSpPr>
          <p:nvPr/>
        </p:nvSpPr>
        <p:spPr>
          <a:xfrm>
            <a:off x="0" y="1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A3FC4-EEC7-460F-A8C4-F4F1BD63CAF9}"/>
              </a:ext>
            </a:extLst>
          </p:cNvPr>
          <p:cNvSpPr txBox="1"/>
          <p:nvPr/>
        </p:nvSpPr>
        <p:spPr>
          <a:xfrm>
            <a:off x="2102441" y="666857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TOLERANCE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64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3720AA7-83E8-4DEA-BC18-390E2930ABDD}"/>
              </a:ext>
            </a:extLst>
          </p:cNvPr>
          <p:cNvSpPr/>
          <p:nvPr/>
        </p:nvSpPr>
        <p:spPr>
          <a:xfrm>
            <a:off x="1474384" y="654548"/>
            <a:ext cx="2253615" cy="5916168"/>
          </a:xfrm>
          <a:prstGeom prst="rect">
            <a:avLst/>
          </a:prstGeom>
          <a:blipFill>
            <a:blip r:embed="rId4"/>
            <a:stretch>
              <a:fillRect l="-118383" r="-11705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9D99923-0268-4DC1-9D76-B754363FBD9D}"/>
              </a:ext>
            </a:extLst>
          </p:cNvPr>
          <p:cNvSpPr/>
          <p:nvPr/>
        </p:nvSpPr>
        <p:spPr>
          <a:xfrm>
            <a:off x="6162968" y="654548"/>
            <a:ext cx="2253615" cy="5916168"/>
          </a:xfrm>
          <a:prstGeom prst="rect">
            <a:avLst/>
          </a:prstGeom>
          <a:blipFill>
            <a:blip r:embed="rId5"/>
            <a:stretch>
              <a:fillRect l="-118780" r="-117448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104580-D916-4EEB-976B-78655313702F}"/>
              </a:ext>
            </a:extLst>
          </p:cNvPr>
          <p:cNvSpPr txBox="1"/>
          <p:nvPr/>
        </p:nvSpPr>
        <p:spPr>
          <a:xfrm>
            <a:off x="6176991" y="1697540"/>
            <a:ext cx="22281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T</a:t>
            </a:r>
            <a:r>
              <a:rPr lang="en-US" sz="2000" dirty="0">
                <a:latin typeface="+mj-lt"/>
              </a:rPr>
              <a:t>olerance is mutual respect through mutual understanding.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E4FB7D1-4A22-48D9-8237-77E9D25B8423}"/>
              </a:ext>
            </a:extLst>
          </p:cNvPr>
          <p:cNvSpPr txBox="1"/>
          <p:nvPr/>
        </p:nvSpPr>
        <p:spPr>
          <a:xfrm>
            <a:off x="6174399" y="5425870"/>
            <a:ext cx="2242184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“tolerance”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can we develop greater tolerance power?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3FD455-F22F-4F22-A762-DC5C2716EC4C}"/>
              </a:ext>
            </a:extLst>
          </p:cNvPr>
          <p:cNvSpPr txBox="1"/>
          <p:nvPr/>
        </p:nvSpPr>
        <p:spPr>
          <a:xfrm>
            <a:off x="1525802" y="2266040"/>
            <a:ext cx="22241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T</a:t>
            </a:r>
            <a:r>
              <a:rPr lang="en-US" sz="2000" dirty="0">
                <a:latin typeface="+mj-lt"/>
              </a:rPr>
              <a:t>olerance is respecting and appreciating the culture of others.</a:t>
            </a:r>
            <a:endParaRPr lang="en-US" sz="2000" dirty="0">
              <a:latin typeface="+mj-lt"/>
              <a:ea typeface="PMingLiU-ExtB" panose="02020500000000000000" pitchFamily="18" charset="-120"/>
              <a:cs typeface="Posterama" panose="020B0502040204020203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89519F-86D3-4BB4-8224-099991E6A356}"/>
              </a:ext>
            </a:extLst>
          </p:cNvPr>
          <p:cNvSpPr txBox="1"/>
          <p:nvPr/>
        </p:nvSpPr>
        <p:spPr>
          <a:xfrm>
            <a:off x="1518892" y="5434073"/>
            <a:ext cx="2224142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“tolerance”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do you demonstrate  tolerance in life?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0E36FC-7825-4717-8D49-C72F3B9A01B8}"/>
              </a:ext>
            </a:extLst>
          </p:cNvPr>
          <p:cNvSpPr/>
          <p:nvPr/>
        </p:nvSpPr>
        <p:spPr>
          <a:xfrm>
            <a:off x="1525547" y="6214547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DFD27EB-C8F4-4B4D-8934-6E4553F213AF}"/>
              </a:ext>
            </a:extLst>
          </p:cNvPr>
          <p:cNvSpPr/>
          <p:nvPr/>
        </p:nvSpPr>
        <p:spPr>
          <a:xfrm>
            <a:off x="6236548" y="6216911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E5830CB-5F0B-46FD-B868-4B6C71038BF1}"/>
              </a:ext>
            </a:extLst>
          </p:cNvPr>
          <p:cNvSpPr/>
          <p:nvPr/>
        </p:nvSpPr>
        <p:spPr>
          <a:xfrm>
            <a:off x="1512668" y="692043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Picture 41" descr="A close up of a sign&#10;&#10;Description automatically generated">
            <a:extLst>
              <a:ext uri="{FF2B5EF4-FFF2-40B4-BE49-F238E27FC236}">
                <a16:creationId xmlns:a16="http://schemas.microsoft.com/office/drawing/2014/main" id="{C8875C49-11A5-4E82-8924-662925DAB1F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586" y="735294"/>
            <a:ext cx="1120478" cy="364234"/>
          </a:xfrm>
          <a:prstGeom prst="rect">
            <a:avLst/>
          </a:prstGeom>
        </p:spPr>
      </p:pic>
      <p:pic>
        <p:nvPicPr>
          <p:cNvPr id="43" name="Picture 2" descr="World Values Day">
            <a:extLst>
              <a:ext uri="{FF2B5EF4-FFF2-40B4-BE49-F238E27FC236}">
                <a16:creationId xmlns:a16="http://schemas.microsoft.com/office/drawing/2014/main" id="{41472909-7346-454A-BCDB-57CF90C4C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37" y="780264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58D023EF-EF28-4FA5-8CF3-FC5F0D3B483A}"/>
              </a:ext>
            </a:extLst>
          </p:cNvPr>
          <p:cNvSpPr/>
          <p:nvPr/>
        </p:nvSpPr>
        <p:spPr>
          <a:xfrm>
            <a:off x="6197697" y="694407"/>
            <a:ext cx="2193363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5" name="Picture 44" descr="A close up of a sign&#10;&#10;Description automatically generated">
            <a:extLst>
              <a:ext uri="{FF2B5EF4-FFF2-40B4-BE49-F238E27FC236}">
                <a16:creationId xmlns:a16="http://schemas.microsoft.com/office/drawing/2014/main" id="{253520D7-9309-47D2-9F58-F0C6F80191B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615" y="737658"/>
            <a:ext cx="1120478" cy="364234"/>
          </a:xfrm>
          <a:prstGeom prst="rect">
            <a:avLst/>
          </a:prstGeom>
        </p:spPr>
      </p:pic>
      <p:pic>
        <p:nvPicPr>
          <p:cNvPr id="46" name="Picture 2" descr="World Values Day">
            <a:extLst>
              <a:ext uri="{FF2B5EF4-FFF2-40B4-BE49-F238E27FC236}">
                <a16:creationId xmlns:a16="http://schemas.microsoft.com/office/drawing/2014/main" id="{A3A4C5D5-B38F-4A40-A216-3C3F70D11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066" y="797618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264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63D975-6028-4336-AF63-065C2ABB3FD6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59E4C8-D58C-478E-A0E1-A0735A5C5002}"/>
              </a:ext>
            </a:extLst>
          </p:cNvPr>
          <p:cNvSpPr txBox="1"/>
          <p:nvPr/>
        </p:nvSpPr>
        <p:spPr>
          <a:xfrm>
            <a:off x="1524926" y="4310680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HONESTY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816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139B85F-D5E3-4C87-B126-74411C455773}"/>
              </a:ext>
            </a:extLst>
          </p:cNvPr>
          <p:cNvSpPr/>
          <p:nvPr/>
        </p:nvSpPr>
        <p:spPr>
          <a:xfrm>
            <a:off x="1461857" y="638944"/>
            <a:ext cx="2253615" cy="5916168"/>
          </a:xfrm>
          <a:prstGeom prst="rect">
            <a:avLst/>
          </a:prstGeom>
          <a:blipFill>
            <a:blip r:embed="rId4"/>
            <a:stretch>
              <a:fillRect l="-118449" r="-117121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7390F6-89D5-4355-86BC-69DDEEC7D2A7}"/>
              </a:ext>
            </a:extLst>
          </p:cNvPr>
          <p:cNvSpPr/>
          <p:nvPr/>
        </p:nvSpPr>
        <p:spPr>
          <a:xfrm>
            <a:off x="6378254" y="638944"/>
            <a:ext cx="2253615" cy="5916168"/>
          </a:xfrm>
          <a:prstGeom prst="rect">
            <a:avLst/>
          </a:prstGeom>
          <a:blipFill>
            <a:blip r:embed="rId5">
              <a:alphaModFix amt="50000"/>
            </a:blip>
            <a:stretch>
              <a:fillRect l="-34051" r="-33669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30B0E34-184A-4963-89D9-BF551601916B}"/>
              </a:ext>
            </a:extLst>
          </p:cNvPr>
          <p:cNvSpPr txBox="1"/>
          <p:nvPr/>
        </p:nvSpPr>
        <p:spPr>
          <a:xfrm>
            <a:off x="6424926" y="2008935"/>
            <a:ext cx="2160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</a:rPr>
              <a:t>H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onesty is telling the truth. When I am honest, I feel clear inside.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83CB2C0-3600-45B0-8565-30448E8DA373}"/>
              </a:ext>
            </a:extLst>
          </p:cNvPr>
          <p:cNvSpPr txBox="1"/>
          <p:nvPr/>
        </p:nvSpPr>
        <p:spPr>
          <a:xfrm>
            <a:off x="6341107" y="5331571"/>
            <a:ext cx="2244091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“honesty”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could you do to develop greater honesty in your life?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443D70-9CE8-4874-89CF-E4C518A7CDD5}"/>
              </a:ext>
            </a:extLst>
          </p:cNvPr>
          <p:cNvSpPr txBox="1"/>
          <p:nvPr/>
        </p:nvSpPr>
        <p:spPr>
          <a:xfrm>
            <a:off x="1496105" y="1896017"/>
            <a:ext cx="222414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H</a:t>
            </a:r>
            <a:r>
              <a:rPr lang="en-US" sz="2000" dirty="0">
                <a:latin typeface="+mj-lt"/>
              </a:rPr>
              <a:t>onest thoughts, words, and actions create harmony.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891D735-F56C-4021-B8E8-5971B5D704AF}"/>
              </a:ext>
            </a:extLst>
          </p:cNvPr>
          <p:cNvSpPr txBox="1"/>
          <p:nvPr/>
        </p:nvSpPr>
        <p:spPr>
          <a:xfrm>
            <a:off x="1445440" y="5306907"/>
            <a:ext cx="2242184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“honesty”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ways are you honest with yourself and others?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173391-1BE0-4299-AB4C-73DE6D8C1518}"/>
              </a:ext>
            </a:extLst>
          </p:cNvPr>
          <p:cNvSpPr/>
          <p:nvPr/>
        </p:nvSpPr>
        <p:spPr>
          <a:xfrm>
            <a:off x="1536037" y="6210745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B5CBA0D-A2B8-4774-AE09-9AC6E59E1A74}"/>
              </a:ext>
            </a:extLst>
          </p:cNvPr>
          <p:cNvSpPr/>
          <p:nvPr/>
        </p:nvSpPr>
        <p:spPr>
          <a:xfrm>
            <a:off x="6483264" y="6233690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4541CCA-6C20-4934-96A1-6EAB0524135B}"/>
              </a:ext>
            </a:extLst>
          </p:cNvPr>
          <p:cNvSpPr/>
          <p:nvPr/>
        </p:nvSpPr>
        <p:spPr>
          <a:xfrm>
            <a:off x="1495854" y="685908"/>
            <a:ext cx="2191769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1" name="Picture 30" descr="A close up of a sign&#10;&#10;Description automatically generated">
            <a:extLst>
              <a:ext uri="{FF2B5EF4-FFF2-40B4-BE49-F238E27FC236}">
                <a16:creationId xmlns:a16="http://schemas.microsoft.com/office/drawing/2014/main" id="{C10F6630-C109-4D21-A09C-03EB2CCE994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075" y="715272"/>
            <a:ext cx="1120478" cy="364234"/>
          </a:xfrm>
          <a:prstGeom prst="rect">
            <a:avLst/>
          </a:prstGeom>
        </p:spPr>
      </p:pic>
      <p:pic>
        <p:nvPicPr>
          <p:cNvPr id="34" name="Picture 2" descr="World Values Day">
            <a:extLst>
              <a:ext uri="{FF2B5EF4-FFF2-40B4-BE49-F238E27FC236}">
                <a16:creationId xmlns:a16="http://schemas.microsoft.com/office/drawing/2014/main" id="{512E38F4-862B-4E86-B929-6576B34A5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526" y="775232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A1AA8A8E-993C-48B6-AAB6-E084C8C0B458}"/>
              </a:ext>
            </a:extLst>
          </p:cNvPr>
          <p:cNvSpPr/>
          <p:nvPr/>
        </p:nvSpPr>
        <p:spPr>
          <a:xfrm>
            <a:off x="6408489" y="681446"/>
            <a:ext cx="2215759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7" name="Picture 36" descr="A close up of a sign&#10;&#10;Description automatically generated">
            <a:extLst>
              <a:ext uri="{FF2B5EF4-FFF2-40B4-BE49-F238E27FC236}">
                <a16:creationId xmlns:a16="http://schemas.microsoft.com/office/drawing/2014/main" id="{C990CA5F-153D-43EB-A65E-D9ECA76C0F6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26" y="739937"/>
            <a:ext cx="1120478" cy="364234"/>
          </a:xfrm>
          <a:prstGeom prst="rect">
            <a:avLst/>
          </a:prstGeom>
        </p:spPr>
      </p:pic>
      <p:pic>
        <p:nvPicPr>
          <p:cNvPr id="39" name="Picture 2" descr="World Values Day">
            <a:extLst>
              <a:ext uri="{FF2B5EF4-FFF2-40B4-BE49-F238E27FC236}">
                <a16:creationId xmlns:a16="http://schemas.microsoft.com/office/drawing/2014/main" id="{7367DECC-7244-4543-8A4E-217923694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897" y="799897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524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AAFEEF-6F60-42BF-8030-888C1435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12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6F76FB-3771-43A1-9688-6CC848AA3419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7AFE12-52F6-4B42-BF8A-391E377A924A}"/>
              </a:ext>
            </a:extLst>
          </p:cNvPr>
          <p:cNvSpPr txBox="1"/>
          <p:nvPr/>
        </p:nvSpPr>
        <p:spPr>
          <a:xfrm>
            <a:off x="5164015" y="4239847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HUMILITY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19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D78BC2A-4F3D-4C14-B9A1-2D0E33C01B0B}"/>
              </a:ext>
            </a:extLst>
          </p:cNvPr>
          <p:cNvSpPr/>
          <p:nvPr/>
        </p:nvSpPr>
        <p:spPr>
          <a:xfrm>
            <a:off x="6272126" y="653318"/>
            <a:ext cx="2253615" cy="5916168"/>
          </a:xfrm>
          <a:prstGeom prst="rect">
            <a:avLst/>
          </a:prstGeom>
          <a:blipFill>
            <a:blip r:embed="rId4"/>
            <a:stretch>
              <a:fillRect l="-118449" r="-117121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DD1865-CA11-4F38-9C04-B7C7AAF37FA3}"/>
              </a:ext>
            </a:extLst>
          </p:cNvPr>
          <p:cNvSpPr/>
          <p:nvPr/>
        </p:nvSpPr>
        <p:spPr>
          <a:xfrm>
            <a:off x="1410266" y="653318"/>
            <a:ext cx="2253615" cy="5916168"/>
          </a:xfrm>
          <a:prstGeom prst="rect">
            <a:avLst/>
          </a:prstGeom>
          <a:blipFill>
            <a:blip r:embed="rId5"/>
            <a:stretch>
              <a:fillRect l="-117727" r="-11640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E7F465-8A55-4BE6-9ADC-64CB21B637F5}"/>
              </a:ext>
            </a:extLst>
          </p:cNvPr>
          <p:cNvSpPr txBox="1"/>
          <p:nvPr/>
        </p:nvSpPr>
        <p:spPr>
          <a:xfrm>
            <a:off x="1431603" y="5345947"/>
            <a:ext cx="2198030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“humility”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could you achieve greater humility in your life?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2C451-FC11-4F09-8760-6E481120D4BF}"/>
              </a:ext>
            </a:extLst>
          </p:cNvPr>
          <p:cNvSpPr txBox="1"/>
          <p:nvPr/>
        </p:nvSpPr>
        <p:spPr>
          <a:xfrm>
            <a:off x="6242121" y="2358772"/>
            <a:ext cx="23027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</a:rPr>
              <a:t>H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umility creates an open mind and recognition of the strengths of the self and others..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852ED4B-CBBF-41C3-A7A6-9B4619FE5B8F}"/>
              </a:ext>
            </a:extLst>
          </p:cNvPr>
          <p:cNvSpPr txBox="1"/>
          <p:nvPr/>
        </p:nvSpPr>
        <p:spPr>
          <a:xfrm>
            <a:off x="6297692" y="5343841"/>
            <a:ext cx="2213981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“humility”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Why is humility important to you?</a:t>
            </a:r>
          </a:p>
          <a:p>
            <a:r>
              <a:rPr lang="en-US" sz="1000" i="1" dirty="0"/>
              <a:t> </a:t>
            </a:r>
          </a:p>
          <a:p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E2A612-E4A8-40C8-BD66-786FBBBB4336}"/>
              </a:ext>
            </a:extLst>
          </p:cNvPr>
          <p:cNvSpPr txBox="1"/>
          <p:nvPr/>
        </p:nvSpPr>
        <p:spPr>
          <a:xfrm>
            <a:off x="1400742" y="2698634"/>
            <a:ext cx="22128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+mj-lt"/>
              </a:rPr>
              <a:t>H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umility allows one to be great in the hearts of others.</a:t>
            </a:r>
            <a:endParaRPr lang="en-US" sz="2000" dirty="0">
              <a:solidFill>
                <a:schemeClr val="bg1"/>
              </a:solidFill>
              <a:latin typeface="+mj-lt"/>
              <a:ea typeface="PMingLiU-ExtB" panose="02020500000000000000" pitchFamily="18" charset="-120"/>
              <a:cs typeface="Posterama" panose="020B0502040204020203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3ADB66-4E20-4916-80AE-22A5AE67E775}"/>
              </a:ext>
            </a:extLst>
          </p:cNvPr>
          <p:cNvSpPr/>
          <p:nvPr/>
        </p:nvSpPr>
        <p:spPr>
          <a:xfrm>
            <a:off x="1457054" y="6219804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735FE85-D392-4545-A601-F9A0D2F21E91}"/>
              </a:ext>
            </a:extLst>
          </p:cNvPr>
          <p:cNvSpPr/>
          <p:nvPr/>
        </p:nvSpPr>
        <p:spPr>
          <a:xfrm>
            <a:off x="6322540" y="6236718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C11AF74-BD51-461D-9976-3140EAEE4F22}"/>
              </a:ext>
            </a:extLst>
          </p:cNvPr>
          <p:cNvSpPr/>
          <p:nvPr/>
        </p:nvSpPr>
        <p:spPr>
          <a:xfrm>
            <a:off x="1418785" y="696070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1" name="Picture 40" descr="A close up of a sign&#10;&#10;Description automatically generated">
            <a:extLst>
              <a:ext uri="{FF2B5EF4-FFF2-40B4-BE49-F238E27FC236}">
                <a16:creationId xmlns:a16="http://schemas.microsoft.com/office/drawing/2014/main" id="{0385A43A-315E-45F9-BC80-D4731C52AFB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703" y="739321"/>
            <a:ext cx="1120478" cy="364234"/>
          </a:xfrm>
          <a:prstGeom prst="rect">
            <a:avLst/>
          </a:prstGeom>
        </p:spPr>
      </p:pic>
      <p:pic>
        <p:nvPicPr>
          <p:cNvPr id="42" name="Picture 2" descr="World Values Day">
            <a:extLst>
              <a:ext uri="{FF2B5EF4-FFF2-40B4-BE49-F238E27FC236}">
                <a16:creationId xmlns:a16="http://schemas.microsoft.com/office/drawing/2014/main" id="{79C16A4A-72B6-4924-9427-B0F01EBBA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44" y="784291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7D410794-02B9-46CF-91BA-3CBB43188966}"/>
              </a:ext>
            </a:extLst>
          </p:cNvPr>
          <p:cNvSpPr/>
          <p:nvPr/>
        </p:nvSpPr>
        <p:spPr>
          <a:xfrm>
            <a:off x="6288279" y="712984"/>
            <a:ext cx="2193363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4" name="Picture 43" descr="A close up of a sign&#10;&#10;Description automatically generated">
            <a:extLst>
              <a:ext uri="{FF2B5EF4-FFF2-40B4-BE49-F238E27FC236}">
                <a16:creationId xmlns:a16="http://schemas.microsoft.com/office/drawing/2014/main" id="{5F6829D7-423D-4B07-9689-7E78F2FAC25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197" y="756235"/>
            <a:ext cx="1120478" cy="364234"/>
          </a:xfrm>
          <a:prstGeom prst="rect">
            <a:avLst/>
          </a:prstGeom>
        </p:spPr>
      </p:pic>
      <p:pic>
        <p:nvPicPr>
          <p:cNvPr id="45" name="Picture 2" descr="World Values Day">
            <a:extLst>
              <a:ext uri="{FF2B5EF4-FFF2-40B4-BE49-F238E27FC236}">
                <a16:creationId xmlns:a16="http://schemas.microsoft.com/office/drawing/2014/main" id="{CCD358E5-1A0F-4CF2-91FA-122BC5889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638" y="816195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34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E14709-F89D-417A-B4B8-DE25BE99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4F2998-BEE2-41D4-B3E8-DCD8D6105CB0}"/>
              </a:ext>
            </a:extLst>
          </p:cNvPr>
          <p:cNvSpPr>
            <a:spLocks noChangeAspect="1"/>
          </p:cNvSpPr>
          <p:nvPr/>
        </p:nvSpPr>
        <p:spPr>
          <a:xfrm>
            <a:off x="0" y="-1"/>
            <a:ext cx="9906000" cy="685800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9631F6-5D69-4FF9-9376-7E752937C658}"/>
              </a:ext>
            </a:extLst>
          </p:cNvPr>
          <p:cNvSpPr txBox="1"/>
          <p:nvPr/>
        </p:nvSpPr>
        <p:spPr>
          <a:xfrm>
            <a:off x="2631831" y="1257495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RESPONSIBILITY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074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6F8C2CE-BCEF-4084-9C18-BF3F96114102}"/>
              </a:ext>
            </a:extLst>
          </p:cNvPr>
          <p:cNvSpPr/>
          <p:nvPr/>
        </p:nvSpPr>
        <p:spPr>
          <a:xfrm>
            <a:off x="6231452" y="563703"/>
            <a:ext cx="2258568" cy="5916168"/>
          </a:xfrm>
          <a:prstGeom prst="rect">
            <a:avLst/>
          </a:prstGeom>
          <a:blipFill>
            <a:blip r:embed="rId3">
              <a:alphaModFix amt="50000"/>
            </a:blip>
            <a:stretch>
              <a:fillRect l="-113851" r="-112593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EE2F8C-FBE0-45AD-81FB-BD4CF636B473}"/>
              </a:ext>
            </a:extLst>
          </p:cNvPr>
          <p:cNvSpPr/>
          <p:nvPr/>
        </p:nvSpPr>
        <p:spPr>
          <a:xfrm>
            <a:off x="1392453" y="613239"/>
            <a:ext cx="2258568" cy="5916168"/>
          </a:xfrm>
          <a:prstGeom prst="rect">
            <a:avLst/>
          </a:prstGeom>
          <a:blipFill>
            <a:blip r:embed="rId4"/>
            <a:stretch>
              <a:fillRect l="-108754" r="-107534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24D0C9-9373-42AB-AE9C-7D6AB9B38DC6}"/>
              </a:ext>
            </a:extLst>
          </p:cNvPr>
          <p:cNvSpPr txBox="1"/>
          <p:nvPr/>
        </p:nvSpPr>
        <p:spPr>
          <a:xfrm>
            <a:off x="1363072" y="2503039"/>
            <a:ext cx="231147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R</a:t>
            </a:r>
            <a:r>
              <a:rPr lang="en-US" sz="2000" dirty="0">
                <a:latin typeface="+mj-lt"/>
              </a:rPr>
              <a:t>esponsibility is helping to make a better world.</a:t>
            </a:r>
            <a:endParaRPr lang="en-US" sz="2800" dirty="0"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68C367-2816-45E2-87C3-6B2E199ECF44}"/>
              </a:ext>
            </a:extLst>
          </p:cNvPr>
          <p:cNvSpPr txBox="1"/>
          <p:nvPr/>
        </p:nvSpPr>
        <p:spPr>
          <a:xfrm>
            <a:off x="1401183" y="5142545"/>
            <a:ext cx="2215955" cy="1323439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“responsibility”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contribution do you feel proud of?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DAEC82-6198-4A07-8720-5F68253D1F16}"/>
              </a:ext>
            </a:extLst>
          </p:cNvPr>
          <p:cNvSpPr txBox="1"/>
          <p:nvPr/>
        </p:nvSpPr>
        <p:spPr>
          <a:xfrm>
            <a:off x="6208676" y="1767177"/>
            <a:ext cx="23271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+mj-lt"/>
              </a:rPr>
              <a:t>R</a:t>
            </a:r>
            <a:r>
              <a:rPr lang="en-US" sz="2400" dirty="0">
                <a:latin typeface="+mj-lt"/>
              </a:rPr>
              <a:t>esponsibility is using our resources to generate positive change.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AB9920-5AD6-482C-B19D-F9014AC6671A}"/>
              </a:ext>
            </a:extLst>
          </p:cNvPr>
          <p:cNvSpPr txBox="1"/>
          <p:nvPr/>
        </p:nvSpPr>
        <p:spPr>
          <a:xfrm>
            <a:off x="6192745" y="5106896"/>
            <a:ext cx="2262501" cy="1323439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“responsibility”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contribution do you feel proud of?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93B7536-AA71-46E7-83FA-ABEADE86340F}"/>
              </a:ext>
            </a:extLst>
          </p:cNvPr>
          <p:cNvSpPr/>
          <p:nvPr/>
        </p:nvSpPr>
        <p:spPr>
          <a:xfrm>
            <a:off x="1449399" y="646182"/>
            <a:ext cx="2184376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9" name="Picture 38" descr="A close up of a sign&#10;&#10;Description automatically generated">
            <a:extLst>
              <a:ext uri="{FF2B5EF4-FFF2-40B4-BE49-F238E27FC236}">
                <a16:creationId xmlns:a16="http://schemas.microsoft.com/office/drawing/2014/main" id="{77E6435C-09B6-4E86-90C8-2EA2E6BBED4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379" y="690786"/>
            <a:ext cx="1120478" cy="364234"/>
          </a:xfrm>
          <a:prstGeom prst="rect">
            <a:avLst/>
          </a:prstGeom>
        </p:spPr>
      </p:pic>
      <p:pic>
        <p:nvPicPr>
          <p:cNvPr id="40" name="Picture 2" descr="World Values Day">
            <a:extLst>
              <a:ext uri="{FF2B5EF4-FFF2-40B4-BE49-F238E27FC236}">
                <a16:creationId xmlns:a16="http://schemas.microsoft.com/office/drawing/2014/main" id="{2DD1B142-F92E-4CB9-A8E8-43BE6EFB3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830" y="750746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1E9C43E8-BF1F-42D8-95A8-AFCBDE21B231}"/>
              </a:ext>
            </a:extLst>
          </p:cNvPr>
          <p:cNvSpPr/>
          <p:nvPr/>
        </p:nvSpPr>
        <p:spPr>
          <a:xfrm>
            <a:off x="6294910" y="613239"/>
            <a:ext cx="2160272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Picture 41" descr="A close up of a sign&#10;&#10;Description automatically generated">
            <a:extLst>
              <a:ext uri="{FF2B5EF4-FFF2-40B4-BE49-F238E27FC236}">
                <a16:creationId xmlns:a16="http://schemas.microsoft.com/office/drawing/2014/main" id="{AC6C08B2-ACCF-46C7-AE1C-57161298AED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226" y="656490"/>
            <a:ext cx="1120478" cy="364234"/>
          </a:xfrm>
          <a:prstGeom prst="rect">
            <a:avLst/>
          </a:prstGeom>
        </p:spPr>
      </p:pic>
      <p:pic>
        <p:nvPicPr>
          <p:cNvPr id="43" name="Picture 2" descr="World Values Day">
            <a:extLst>
              <a:ext uri="{FF2B5EF4-FFF2-40B4-BE49-F238E27FC236}">
                <a16:creationId xmlns:a16="http://schemas.microsoft.com/office/drawing/2014/main" id="{E3C4C29A-E8AF-45D2-8BAF-A9AE43FC5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97" y="716450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21A33440-419C-4EB1-BD18-D9EBDD94B280}"/>
              </a:ext>
            </a:extLst>
          </p:cNvPr>
          <p:cNvSpPr/>
          <p:nvPr/>
        </p:nvSpPr>
        <p:spPr>
          <a:xfrm>
            <a:off x="1470116" y="6186184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BBEFBFD-B5E1-48FA-A9EA-23F03AFAE181}"/>
              </a:ext>
            </a:extLst>
          </p:cNvPr>
          <p:cNvSpPr/>
          <p:nvPr/>
        </p:nvSpPr>
        <p:spPr>
          <a:xfrm>
            <a:off x="6297879" y="6134928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780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5385B-555D-42AB-B61B-94186BF7F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16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6E5E7B4-3353-480E-8892-F076FB700A2A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4186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1CC0DF-5E96-47BE-A8C7-E1B7FBD55DA7}"/>
              </a:ext>
            </a:extLst>
          </p:cNvPr>
          <p:cNvSpPr txBox="1"/>
          <p:nvPr/>
        </p:nvSpPr>
        <p:spPr>
          <a:xfrm>
            <a:off x="310662" y="800140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COOPERATION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0498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156B9E5-5FDD-469C-9146-4ABE416282B6}"/>
              </a:ext>
            </a:extLst>
          </p:cNvPr>
          <p:cNvSpPr/>
          <p:nvPr/>
        </p:nvSpPr>
        <p:spPr>
          <a:xfrm>
            <a:off x="1472952" y="505462"/>
            <a:ext cx="2258568" cy="5916168"/>
          </a:xfrm>
          <a:prstGeom prst="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20000"/>
                      </a14:imgEffect>
                    </a14:imgLayer>
                  </a14:imgProps>
                </a:ext>
              </a:extLst>
            </a:blip>
            <a:stretch>
              <a:fillRect l="-170465" r="-168555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643A71-6680-4C50-B260-AF6B1395E836}"/>
              </a:ext>
            </a:extLst>
          </p:cNvPr>
          <p:cNvSpPr/>
          <p:nvPr/>
        </p:nvSpPr>
        <p:spPr>
          <a:xfrm>
            <a:off x="6204393" y="556923"/>
            <a:ext cx="2258568" cy="5916168"/>
          </a:xfrm>
          <a:prstGeom prst="rect">
            <a:avLst/>
          </a:prstGeom>
          <a:blipFill>
            <a:blip r:embed="rId5"/>
            <a:stretch>
              <a:fillRect l="-117145" r="-115851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2CDA6CF-6FB4-480F-9924-8889F41A4AA8}"/>
              </a:ext>
            </a:extLst>
          </p:cNvPr>
          <p:cNvSpPr txBox="1"/>
          <p:nvPr/>
        </p:nvSpPr>
        <p:spPr>
          <a:xfrm>
            <a:off x="6174482" y="1073866"/>
            <a:ext cx="23271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+mj-lt"/>
              </a:rPr>
              <a:t>C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ooperation is governed by the principle of mutual respect. </a:t>
            </a:r>
            <a:endParaRPr lang="en-U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822D504-AEF0-4612-98A6-90F95A2FAB35}"/>
              </a:ext>
            </a:extLst>
          </p:cNvPr>
          <p:cNvSpPr txBox="1"/>
          <p:nvPr/>
        </p:nvSpPr>
        <p:spPr>
          <a:xfrm>
            <a:off x="6204393" y="5110767"/>
            <a:ext cx="2334895" cy="1323439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“cooperation”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could you do to develop the ability to cooperate?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45C7DF6-1B9E-4174-BD20-5157C76DDF03}"/>
              </a:ext>
            </a:extLst>
          </p:cNvPr>
          <p:cNvSpPr txBox="1"/>
          <p:nvPr/>
        </p:nvSpPr>
        <p:spPr>
          <a:xfrm>
            <a:off x="1415366" y="1796624"/>
            <a:ext cx="2334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+mj-lt"/>
              </a:rPr>
              <a:t>C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ooperation exists when people work together toward 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a common goal. </a:t>
            </a:r>
            <a:endParaRPr lang="en-US" sz="2000" dirty="0">
              <a:solidFill>
                <a:schemeClr val="bg1"/>
              </a:solidFill>
              <a:latin typeface="+mj-lt"/>
              <a:ea typeface="PMingLiU-ExtB" panose="02020500000000000000" pitchFamily="18" charset="-120"/>
              <a:cs typeface="Posterama" panose="020B050204020402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04DA09F-EC4B-4F32-8315-7B48063B1619}"/>
              </a:ext>
            </a:extLst>
          </p:cNvPr>
          <p:cNvSpPr txBox="1"/>
          <p:nvPr/>
        </p:nvSpPr>
        <p:spPr>
          <a:xfrm>
            <a:off x="1486014" y="5037309"/>
            <a:ext cx="2234304" cy="1323439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“cooperation”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 do you cooperate with others?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13BF569-CDE5-4043-967B-39ED0D9C6902}"/>
              </a:ext>
            </a:extLst>
          </p:cNvPr>
          <p:cNvSpPr/>
          <p:nvPr/>
        </p:nvSpPr>
        <p:spPr>
          <a:xfrm>
            <a:off x="1493348" y="556923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5" name="Picture 44" descr="A close up of a sign&#10;&#10;Description automatically generated">
            <a:extLst>
              <a:ext uri="{FF2B5EF4-FFF2-40B4-BE49-F238E27FC236}">
                <a16:creationId xmlns:a16="http://schemas.microsoft.com/office/drawing/2014/main" id="{5AAA660C-0897-48AD-89AA-616E375E141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266" y="600174"/>
            <a:ext cx="1120478" cy="364234"/>
          </a:xfrm>
          <a:prstGeom prst="rect">
            <a:avLst/>
          </a:prstGeom>
        </p:spPr>
      </p:pic>
      <p:pic>
        <p:nvPicPr>
          <p:cNvPr id="46" name="Picture 2" descr="World Values Day">
            <a:extLst>
              <a:ext uri="{FF2B5EF4-FFF2-40B4-BE49-F238E27FC236}">
                <a16:creationId xmlns:a16="http://schemas.microsoft.com/office/drawing/2014/main" id="{9E3EC824-7F71-4D24-AC0F-5FA3C4C8A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707" y="645144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C477ABCF-ED31-4DAE-997D-1DFD96D1A39D}"/>
              </a:ext>
            </a:extLst>
          </p:cNvPr>
          <p:cNvSpPr/>
          <p:nvPr/>
        </p:nvSpPr>
        <p:spPr>
          <a:xfrm>
            <a:off x="6248345" y="630382"/>
            <a:ext cx="2193363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8" name="Picture 47" descr="A close up of a sign&#10;&#10;Description automatically generated">
            <a:extLst>
              <a:ext uri="{FF2B5EF4-FFF2-40B4-BE49-F238E27FC236}">
                <a16:creationId xmlns:a16="http://schemas.microsoft.com/office/drawing/2014/main" id="{A235538C-54AA-4B35-8366-5E22907F8F1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263" y="673633"/>
            <a:ext cx="1120478" cy="364234"/>
          </a:xfrm>
          <a:prstGeom prst="rect">
            <a:avLst/>
          </a:prstGeom>
        </p:spPr>
      </p:pic>
      <p:pic>
        <p:nvPicPr>
          <p:cNvPr id="49" name="Picture 2" descr="World Values Day">
            <a:extLst>
              <a:ext uri="{FF2B5EF4-FFF2-40B4-BE49-F238E27FC236}">
                <a16:creationId xmlns:a16="http://schemas.microsoft.com/office/drawing/2014/main" id="{7EE30BB2-6FE3-4B1D-B3F7-3E8EF984D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704" y="733593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2BE94D2B-0B4C-4090-B78C-8DCECC026AD9}"/>
              </a:ext>
            </a:extLst>
          </p:cNvPr>
          <p:cNvSpPr/>
          <p:nvPr/>
        </p:nvSpPr>
        <p:spPr>
          <a:xfrm>
            <a:off x="1527392" y="6080332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29D5891-DC83-4E83-BE1E-1A590DDE2AC9}"/>
              </a:ext>
            </a:extLst>
          </p:cNvPr>
          <p:cNvSpPr/>
          <p:nvPr/>
        </p:nvSpPr>
        <p:spPr>
          <a:xfrm>
            <a:off x="6278381" y="6138801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7455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858C76-9603-45CF-856D-DD288B86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362717-9B5E-448A-93B5-B7DD82374874}"/>
              </a:ext>
            </a:extLst>
          </p:cNvPr>
          <p:cNvSpPr>
            <a:spLocks noChangeAspect="1"/>
          </p:cNvSpPr>
          <p:nvPr/>
        </p:nvSpPr>
        <p:spPr>
          <a:xfrm>
            <a:off x="0" y="1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13225E-C6AD-4C4A-A672-F95AA30E5639}"/>
              </a:ext>
            </a:extLst>
          </p:cNvPr>
          <p:cNvSpPr txBox="1"/>
          <p:nvPr/>
        </p:nvSpPr>
        <p:spPr>
          <a:xfrm>
            <a:off x="2631831" y="1353747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HAPPINESS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61868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541B5ED-F96D-4C86-A37D-4F86EF320233}"/>
              </a:ext>
            </a:extLst>
          </p:cNvPr>
          <p:cNvSpPr/>
          <p:nvPr/>
        </p:nvSpPr>
        <p:spPr>
          <a:xfrm>
            <a:off x="6234456" y="549329"/>
            <a:ext cx="2258568" cy="5916168"/>
          </a:xfrm>
          <a:prstGeom prst="rect">
            <a:avLst/>
          </a:prstGeom>
          <a:blipFill>
            <a:blip r:embed="rId4"/>
            <a:stretch>
              <a:fillRect l="-118449" r="-117121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1A0653-EA64-470C-9C96-95160E316E96}"/>
              </a:ext>
            </a:extLst>
          </p:cNvPr>
          <p:cNvSpPr txBox="1"/>
          <p:nvPr/>
        </p:nvSpPr>
        <p:spPr>
          <a:xfrm>
            <a:off x="6293421" y="1793870"/>
            <a:ext cx="22281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+mj-lt"/>
              </a:rPr>
              <a:t>H</a:t>
            </a:r>
            <a:r>
              <a:rPr lang="en-US" sz="2400" dirty="0">
                <a:latin typeface="+mj-lt"/>
              </a:rPr>
              <a:t>appiness is earned through selfless attitudes and actions.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2FCD57-5D0C-43C3-A211-16C1847EA24E}"/>
              </a:ext>
            </a:extLst>
          </p:cNvPr>
          <p:cNvSpPr txBox="1"/>
          <p:nvPr/>
        </p:nvSpPr>
        <p:spPr>
          <a:xfrm>
            <a:off x="6213242" y="5259703"/>
            <a:ext cx="2262502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“happiness”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would the world be like if everyone were happy?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5762B65-AD46-47AF-BFDA-B7C1EFB7510F}"/>
              </a:ext>
            </a:extLst>
          </p:cNvPr>
          <p:cNvSpPr/>
          <p:nvPr/>
        </p:nvSpPr>
        <p:spPr>
          <a:xfrm>
            <a:off x="1412976" y="583366"/>
            <a:ext cx="2258568" cy="5916168"/>
          </a:xfrm>
          <a:prstGeom prst="rect">
            <a:avLst/>
          </a:prstGeom>
          <a:blipFill>
            <a:blip r:embed="rId5"/>
            <a:stretch>
              <a:fillRect l="-118383" r="-11705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6772C7A-52A7-4642-95A2-B6DAC8C3D1F9}"/>
              </a:ext>
            </a:extLst>
          </p:cNvPr>
          <p:cNvSpPr txBox="1"/>
          <p:nvPr/>
        </p:nvSpPr>
        <p:spPr>
          <a:xfrm>
            <a:off x="1412977" y="1858022"/>
            <a:ext cx="22229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</a:rPr>
              <a:t>H</a:t>
            </a:r>
            <a:r>
              <a:rPr lang="en-US" sz="2400" dirty="0">
                <a:solidFill>
                  <a:schemeClr val="bg1"/>
                </a:solidFill>
                <a:latin typeface="+mj-lt"/>
              </a:rPr>
              <a:t>appiness naturally comes with pure and selfless actions.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6824FED-F2AA-44FC-80CA-06AF0E5C8262}"/>
              </a:ext>
            </a:extLst>
          </p:cNvPr>
          <p:cNvSpPr txBox="1"/>
          <p:nvPr/>
        </p:nvSpPr>
        <p:spPr>
          <a:xfrm>
            <a:off x="1382283" y="5253747"/>
            <a:ext cx="2253615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“happiness”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ways do you express your happiness?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A3D32C0-3BF5-432B-BBBC-C09CF2985610}"/>
              </a:ext>
            </a:extLst>
          </p:cNvPr>
          <p:cNvSpPr/>
          <p:nvPr/>
        </p:nvSpPr>
        <p:spPr>
          <a:xfrm>
            <a:off x="1467867" y="6140812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CD079BC-A07F-46D1-9D7F-82BEAFD05CB2}"/>
              </a:ext>
            </a:extLst>
          </p:cNvPr>
          <p:cNvSpPr/>
          <p:nvPr/>
        </p:nvSpPr>
        <p:spPr>
          <a:xfrm>
            <a:off x="6289936" y="6118640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A50E544-82E4-4563-BF68-4ACC21246A04}"/>
              </a:ext>
            </a:extLst>
          </p:cNvPr>
          <p:cNvSpPr/>
          <p:nvPr/>
        </p:nvSpPr>
        <p:spPr>
          <a:xfrm>
            <a:off x="1447150" y="631290"/>
            <a:ext cx="2184376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3" name="Picture 42" descr="A close up of a sign&#10;&#10;Description automatically generated">
            <a:extLst>
              <a:ext uri="{FF2B5EF4-FFF2-40B4-BE49-F238E27FC236}">
                <a16:creationId xmlns:a16="http://schemas.microsoft.com/office/drawing/2014/main" id="{A2E39FB0-4B94-4778-816F-C1EC96D514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130" y="660654"/>
            <a:ext cx="1120478" cy="364234"/>
          </a:xfrm>
          <a:prstGeom prst="rect">
            <a:avLst/>
          </a:prstGeom>
        </p:spPr>
      </p:pic>
      <p:pic>
        <p:nvPicPr>
          <p:cNvPr id="44" name="Picture 2" descr="World Values Day">
            <a:extLst>
              <a:ext uri="{FF2B5EF4-FFF2-40B4-BE49-F238E27FC236}">
                <a16:creationId xmlns:a16="http://schemas.microsoft.com/office/drawing/2014/main" id="{FFFF2F3E-594D-4939-8E38-445324238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561" y="720614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6FF5EC4B-9B7A-477C-B313-4E1140D5A39A}"/>
              </a:ext>
            </a:extLst>
          </p:cNvPr>
          <p:cNvSpPr/>
          <p:nvPr/>
        </p:nvSpPr>
        <p:spPr>
          <a:xfrm>
            <a:off x="6258642" y="575746"/>
            <a:ext cx="2219142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 descr="A close up of a sign&#10;&#10;Description automatically generated">
            <a:extLst>
              <a:ext uri="{FF2B5EF4-FFF2-40B4-BE49-F238E27FC236}">
                <a16:creationId xmlns:a16="http://schemas.microsoft.com/office/drawing/2014/main" id="{46B44993-72BA-4DB9-ADE5-104C2136452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188" y="618997"/>
            <a:ext cx="1120478" cy="364234"/>
          </a:xfrm>
          <a:prstGeom prst="rect">
            <a:avLst/>
          </a:prstGeom>
        </p:spPr>
      </p:pic>
      <p:pic>
        <p:nvPicPr>
          <p:cNvPr id="47" name="Picture 2" descr="World Values Day">
            <a:extLst>
              <a:ext uri="{FF2B5EF4-FFF2-40B4-BE49-F238E27FC236}">
                <a16:creationId xmlns:a16="http://schemas.microsoft.com/office/drawing/2014/main" id="{8A4ED078-891A-41A9-BD5A-6AEA37257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639" y="678957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1875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AA1EA5-4F71-4ECE-8AFA-90C81EA68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20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6FF950-EC0A-404E-8151-0DC0F312B1BA}"/>
              </a:ext>
            </a:extLst>
          </p:cNvPr>
          <p:cNvSpPr>
            <a:spLocks noChangeAspect="1"/>
          </p:cNvSpPr>
          <p:nvPr/>
        </p:nvSpPr>
        <p:spPr>
          <a:xfrm>
            <a:off x="-1" y="-28111"/>
            <a:ext cx="9906001" cy="688611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510355-0B30-4E2B-9149-150B79144242}"/>
              </a:ext>
            </a:extLst>
          </p:cNvPr>
          <p:cNvSpPr txBox="1"/>
          <p:nvPr/>
        </p:nvSpPr>
        <p:spPr>
          <a:xfrm>
            <a:off x="2631830" y="2354775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SIMPLICITY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3267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AD1FFCF-90A9-495B-8311-32389269CCC2}"/>
              </a:ext>
            </a:extLst>
          </p:cNvPr>
          <p:cNvSpPr/>
          <p:nvPr/>
        </p:nvSpPr>
        <p:spPr>
          <a:xfrm>
            <a:off x="1396660" y="550432"/>
            <a:ext cx="2258568" cy="5916168"/>
          </a:xfrm>
          <a:prstGeom prst="rect">
            <a:avLst/>
          </a:prstGeom>
          <a:blipFill>
            <a:blip r:embed="rId4"/>
            <a:stretch>
              <a:fillRect l="-24680" r="-24404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CEDC86-D6B8-4970-AE1B-A55A9EE92C01}"/>
              </a:ext>
            </a:extLst>
          </p:cNvPr>
          <p:cNvSpPr/>
          <p:nvPr/>
        </p:nvSpPr>
        <p:spPr>
          <a:xfrm>
            <a:off x="6250774" y="599459"/>
            <a:ext cx="2258568" cy="5916168"/>
          </a:xfrm>
          <a:prstGeom prst="rect">
            <a:avLst/>
          </a:prstGeom>
          <a:blipFill>
            <a:blip r:embed="rId5"/>
            <a:stretch>
              <a:fillRect l="-167570" r="-165692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2171481-5D0C-4FCC-9892-B4DFE2CF61BE}"/>
              </a:ext>
            </a:extLst>
          </p:cNvPr>
          <p:cNvSpPr txBox="1"/>
          <p:nvPr/>
        </p:nvSpPr>
        <p:spPr>
          <a:xfrm>
            <a:off x="6295795" y="1843007"/>
            <a:ext cx="216852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</a:rPr>
              <a:t>S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implicity is appreciating small things in life.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BECF8CA-C3EF-41EA-B966-FEB0E2F3A29D}"/>
              </a:ext>
            </a:extLst>
          </p:cNvPr>
          <p:cNvSpPr txBox="1"/>
          <p:nvPr/>
        </p:nvSpPr>
        <p:spPr>
          <a:xfrm>
            <a:off x="6276125" y="5304631"/>
            <a:ext cx="2193363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“simplicity”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simple things do you enjoy doing?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5320FF-C3DF-47B4-B0A8-D26DBA4D776D}"/>
              </a:ext>
            </a:extLst>
          </p:cNvPr>
          <p:cNvSpPr txBox="1"/>
          <p:nvPr/>
        </p:nvSpPr>
        <p:spPr>
          <a:xfrm>
            <a:off x="1396660" y="1840237"/>
            <a:ext cx="224409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+mj-lt"/>
              </a:rPr>
              <a:t>S</a:t>
            </a:r>
            <a:r>
              <a:rPr lang="en-US" dirty="0">
                <a:solidFill>
                  <a:schemeClr val="bg1"/>
                </a:solidFill>
                <a:latin typeface="+mj-lt"/>
              </a:rPr>
              <a:t>implicity is staying in the present and not making things complicated.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3063C35-5D9F-466E-9E0D-8D4B2D19F9CE}"/>
              </a:ext>
            </a:extLst>
          </p:cNvPr>
          <p:cNvSpPr txBox="1"/>
          <p:nvPr/>
        </p:nvSpPr>
        <p:spPr>
          <a:xfrm>
            <a:off x="1421476" y="5245596"/>
            <a:ext cx="2179955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is simplicity?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ways can life be simplified? </a:t>
            </a:r>
          </a:p>
          <a:p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  <a:p>
            <a:endParaRPr lang="en-US" sz="1000" i="1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AC3D1B0-E15E-482A-8E93-0357A5AEE2AB}"/>
              </a:ext>
            </a:extLst>
          </p:cNvPr>
          <p:cNvSpPr/>
          <p:nvPr/>
        </p:nvSpPr>
        <p:spPr>
          <a:xfrm>
            <a:off x="1442986" y="6111938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1C15FCF-9BBA-4189-A6D4-56A6462312B5}"/>
              </a:ext>
            </a:extLst>
          </p:cNvPr>
          <p:cNvSpPr/>
          <p:nvPr/>
        </p:nvSpPr>
        <p:spPr>
          <a:xfrm>
            <a:off x="6297872" y="6160965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A8203E4-D373-4404-92A3-86EFDB1711F2}"/>
              </a:ext>
            </a:extLst>
          </p:cNvPr>
          <p:cNvSpPr/>
          <p:nvPr/>
        </p:nvSpPr>
        <p:spPr>
          <a:xfrm>
            <a:off x="1423932" y="599459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9" name="Picture 48" descr="A close up of a sign&#10;&#10;Description automatically generated">
            <a:extLst>
              <a:ext uri="{FF2B5EF4-FFF2-40B4-BE49-F238E27FC236}">
                <a16:creationId xmlns:a16="http://schemas.microsoft.com/office/drawing/2014/main" id="{8C6F28CF-AF52-4F29-B1F4-41BA6B1CF36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850" y="642710"/>
            <a:ext cx="1120478" cy="364234"/>
          </a:xfrm>
          <a:prstGeom prst="rect">
            <a:avLst/>
          </a:prstGeom>
        </p:spPr>
      </p:pic>
      <p:pic>
        <p:nvPicPr>
          <p:cNvPr id="50" name="Picture 2" descr="World Values Day">
            <a:extLst>
              <a:ext uri="{FF2B5EF4-FFF2-40B4-BE49-F238E27FC236}">
                <a16:creationId xmlns:a16="http://schemas.microsoft.com/office/drawing/2014/main" id="{93706DA0-C1AD-4718-B287-E4BCA7850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271" y="687680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F93E6ADC-2741-42A1-930A-116DEC93DA14}"/>
              </a:ext>
            </a:extLst>
          </p:cNvPr>
          <p:cNvSpPr/>
          <p:nvPr/>
        </p:nvSpPr>
        <p:spPr>
          <a:xfrm>
            <a:off x="6282826" y="648486"/>
            <a:ext cx="2193363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2" name="Picture 51" descr="A close up of a sign&#10;&#10;Description automatically generated">
            <a:extLst>
              <a:ext uri="{FF2B5EF4-FFF2-40B4-BE49-F238E27FC236}">
                <a16:creationId xmlns:a16="http://schemas.microsoft.com/office/drawing/2014/main" id="{A39E4A46-3618-4638-A12D-D5E66B6931B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744" y="691737"/>
            <a:ext cx="1120478" cy="364234"/>
          </a:xfrm>
          <a:prstGeom prst="rect">
            <a:avLst/>
          </a:prstGeom>
        </p:spPr>
      </p:pic>
      <p:pic>
        <p:nvPicPr>
          <p:cNvPr id="53" name="Picture 2" descr="World Values Day">
            <a:extLst>
              <a:ext uri="{FF2B5EF4-FFF2-40B4-BE49-F238E27FC236}">
                <a16:creationId xmlns:a16="http://schemas.microsoft.com/office/drawing/2014/main" id="{05B87BBE-FF28-4580-803D-0130ABE86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165" y="751697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5782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AA1EA5-4F71-4ECE-8AFA-90C81EA68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22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AE890F3-5588-4089-A299-27F703B18427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D693C4-D3EA-4840-B8E3-E0CFCAD1AEFF}"/>
              </a:ext>
            </a:extLst>
          </p:cNvPr>
          <p:cNvSpPr txBox="1"/>
          <p:nvPr/>
        </p:nvSpPr>
        <p:spPr>
          <a:xfrm>
            <a:off x="2631831" y="1691865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Avenir Next LT Pro Light" panose="020B0304020202020204" pitchFamily="34" charset="0"/>
                <a:cs typeface="AngsanaUPC" panose="020B0502040204020203" pitchFamily="18" charset="-34"/>
              </a:rPr>
              <a:t>FREEDOM</a:t>
            </a:r>
            <a:endParaRPr lang="en-GB" sz="3600" dirty="0"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01945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139B85F-D5E3-4C87-B126-74411C455773}"/>
              </a:ext>
            </a:extLst>
          </p:cNvPr>
          <p:cNvSpPr/>
          <p:nvPr/>
        </p:nvSpPr>
        <p:spPr>
          <a:xfrm>
            <a:off x="6560769" y="578693"/>
            <a:ext cx="2258568" cy="5916168"/>
          </a:xfrm>
          <a:prstGeom prst="rect">
            <a:avLst/>
          </a:prstGeom>
          <a:blipFill>
            <a:blip r:embed="rId3"/>
            <a:stretch>
              <a:fillRect l="-97438" r="-96362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EC7F97-D76A-4F1C-86F3-75FE7E0B3A49}"/>
              </a:ext>
            </a:extLst>
          </p:cNvPr>
          <p:cNvSpPr/>
          <p:nvPr/>
        </p:nvSpPr>
        <p:spPr>
          <a:xfrm>
            <a:off x="1112115" y="578693"/>
            <a:ext cx="2258568" cy="5916168"/>
          </a:xfrm>
          <a:prstGeom prst="rect">
            <a:avLst/>
          </a:prstGeom>
          <a:blipFill>
            <a:blip r:embed="rId4"/>
            <a:stretch>
              <a:fillRect l="-118383" r="-117057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8ECD81C-F127-4261-A468-98456CDF5C8D}"/>
              </a:ext>
            </a:extLst>
          </p:cNvPr>
          <p:cNvSpPr txBox="1"/>
          <p:nvPr/>
        </p:nvSpPr>
        <p:spPr>
          <a:xfrm>
            <a:off x="1110342" y="5283488"/>
            <a:ext cx="2253615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“freedom”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would the world be like if everyone has equal right?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443D70-9CE8-4874-89CF-E4C518A7CDD5}"/>
              </a:ext>
            </a:extLst>
          </p:cNvPr>
          <p:cNvSpPr txBox="1"/>
          <p:nvPr/>
        </p:nvSpPr>
        <p:spPr>
          <a:xfrm>
            <a:off x="6535318" y="1612143"/>
            <a:ext cx="23271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</a:rPr>
              <a:t> </a:t>
            </a:r>
            <a:r>
              <a:rPr lang="en-US" sz="2800" dirty="0">
                <a:latin typeface="+mj-lt"/>
              </a:rPr>
              <a:t>F</a:t>
            </a:r>
            <a:r>
              <a:rPr lang="en-US" sz="2000" dirty="0">
                <a:latin typeface="+mj-lt"/>
              </a:rPr>
              <a:t>reedom, when aligned with the human conscience is liberating, empowering and enabling.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891D735-F56C-4021-B8E8-5971B5D704AF}"/>
              </a:ext>
            </a:extLst>
          </p:cNvPr>
          <p:cNvSpPr txBox="1"/>
          <p:nvPr/>
        </p:nvSpPr>
        <p:spPr>
          <a:xfrm>
            <a:off x="6535232" y="5294906"/>
            <a:ext cx="2334895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“freedom”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would the world be like if everyone has equal right?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59347C7-3CD8-420F-997D-4CDC852477D1}"/>
              </a:ext>
            </a:extLst>
          </p:cNvPr>
          <p:cNvSpPr txBox="1"/>
          <p:nvPr/>
        </p:nvSpPr>
        <p:spPr>
          <a:xfrm>
            <a:off x="1129652" y="1821443"/>
            <a:ext cx="223430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F</a:t>
            </a:r>
            <a:r>
              <a:rPr lang="en-US" sz="2000" dirty="0">
                <a:latin typeface="+mj-lt"/>
              </a:rPr>
              <a:t>reedom resides within the mind and heart. </a:t>
            </a:r>
            <a:endParaRPr lang="en-US" sz="2000" dirty="0">
              <a:latin typeface="+mj-lt"/>
              <a:ea typeface="PMingLiU-ExtB" panose="02020500000000000000" pitchFamily="18" charset="-120"/>
              <a:cs typeface="Posterama" panose="020B0502040204020203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A8ACE08-B8F0-4E51-A30E-328D683D7C42}"/>
              </a:ext>
            </a:extLst>
          </p:cNvPr>
          <p:cNvSpPr/>
          <p:nvPr/>
        </p:nvSpPr>
        <p:spPr>
          <a:xfrm>
            <a:off x="1185896" y="6179649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7CA20A8-4EB1-484A-A4AB-45DD84907AE0}"/>
              </a:ext>
            </a:extLst>
          </p:cNvPr>
          <p:cNvSpPr/>
          <p:nvPr/>
        </p:nvSpPr>
        <p:spPr>
          <a:xfrm>
            <a:off x="6590271" y="6159362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0FC52F7-80B6-407B-A187-DA23FBC62848}"/>
              </a:ext>
            </a:extLst>
          </p:cNvPr>
          <p:cNvSpPr/>
          <p:nvPr/>
        </p:nvSpPr>
        <p:spPr>
          <a:xfrm>
            <a:off x="1150189" y="625157"/>
            <a:ext cx="2184376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5" name="Picture 34" descr="A close up of a sign&#10;&#10;Description automatically generated">
            <a:extLst>
              <a:ext uri="{FF2B5EF4-FFF2-40B4-BE49-F238E27FC236}">
                <a16:creationId xmlns:a16="http://schemas.microsoft.com/office/drawing/2014/main" id="{43D6A46F-2B6C-47AD-BE78-9DBDDFD2090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69" y="654521"/>
            <a:ext cx="1120478" cy="364234"/>
          </a:xfrm>
          <a:prstGeom prst="rect">
            <a:avLst/>
          </a:prstGeom>
        </p:spPr>
      </p:pic>
      <p:pic>
        <p:nvPicPr>
          <p:cNvPr id="37" name="Picture 2" descr="World Values Day">
            <a:extLst>
              <a:ext uri="{FF2B5EF4-FFF2-40B4-BE49-F238E27FC236}">
                <a16:creationId xmlns:a16="http://schemas.microsoft.com/office/drawing/2014/main" id="{C1DDF6E5-69F5-4FCD-83C7-2EBF160B0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00" y="714481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52D430D0-81C8-4F36-BF48-AAB57C13B7CE}"/>
              </a:ext>
            </a:extLst>
          </p:cNvPr>
          <p:cNvSpPr/>
          <p:nvPr/>
        </p:nvSpPr>
        <p:spPr>
          <a:xfrm>
            <a:off x="6594671" y="615063"/>
            <a:ext cx="2217045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 descr="A close up of a sign&#10;&#10;Description automatically generated">
            <a:extLst>
              <a:ext uri="{FF2B5EF4-FFF2-40B4-BE49-F238E27FC236}">
                <a16:creationId xmlns:a16="http://schemas.microsoft.com/office/drawing/2014/main" id="{09B3CED7-5A6B-4D9B-A97E-0B209564952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598" y="665934"/>
            <a:ext cx="1120478" cy="364234"/>
          </a:xfrm>
          <a:prstGeom prst="rect">
            <a:avLst/>
          </a:prstGeom>
        </p:spPr>
      </p:pic>
      <p:pic>
        <p:nvPicPr>
          <p:cNvPr id="41" name="Picture 2" descr="World Values Day">
            <a:extLst>
              <a:ext uri="{FF2B5EF4-FFF2-40B4-BE49-F238E27FC236}">
                <a16:creationId xmlns:a16="http://schemas.microsoft.com/office/drawing/2014/main" id="{AD12F910-9B0F-45FE-A5F4-CBFF940A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49" y="725894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45838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AA1EA5-4F71-4ECE-8AFA-90C81EA68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24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D1691B9-964F-44D8-B701-2A36B0A92307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9906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AAC18B-D2EE-4839-B90C-CFEBA8C88CBF}"/>
              </a:ext>
            </a:extLst>
          </p:cNvPr>
          <p:cNvSpPr txBox="1"/>
          <p:nvPr/>
        </p:nvSpPr>
        <p:spPr>
          <a:xfrm>
            <a:off x="2631831" y="5266787"/>
            <a:ext cx="4642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venir Next LT Pro Light" panose="020B0304020202020204" pitchFamily="34" charset="0"/>
                <a:cs typeface="AngsanaUPC" panose="020B0502040204020203" pitchFamily="18" charset="-34"/>
              </a:rPr>
              <a:t>UNITY</a:t>
            </a:r>
            <a:endParaRPr lang="en-GB" sz="3600" dirty="0">
              <a:solidFill>
                <a:schemeClr val="bg1"/>
              </a:solidFill>
              <a:latin typeface="Avenir Next LT Pro Light" panose="020B0304020202020204" pitchFamily="34" charset="0"/>
              <a:cs typeface="AngsanaUPC" panose="020B0502040204020203" pitchFamily="18" charset="-3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7230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A202BE8-04C9-438F-B8FB-FE4226E6333C}"/>
              </a:ext>
            </a:extLst>
          </p:cNvPr>
          <p:cNvSpPr/>
          <p:nvPr/>
        </p:nvSpPr>
        <p:spPr>
          <a:xfrm>
            <a:off x="1399952" y="504405"/>
            <a:ext cx="2258568" cy="5916168"/>
          </a:xfrm>
          <a:prstGeom prst="rect">
            <a:avLst/>
          </a:prstGeom>
          <a:blipFill>
            <a:blip r:embed="rId3"/>
            <a:stretch>
              <a:fillRect l="-24680" r="-24404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i="1" dirty="0"/>
          </a:p>
          <a:p>
            <a:r>
              <a:rPr lang="en-US" sz="1600" b="1" i="1" dirty="0"/>
              <a:t> </a:t>
            </a:r>
            <a:endParaRPr lang="en-US" sz="1463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A23F33-A9E5-4071-8E39-2C90FC8ACC66}"/>
              </a:ext>
            </a:extLst>
          </p:cNvPr>
          <p:cNvSpPr/>
          <p:nvPr/>
        </p:nvSpPr>
        <p:spPr>
          <a:xfrm>
            <a:off x="6295056" y="548395"/>
            <a:ext cx="2258568" cy="5916168"/>
          </a:xfrm>
          <a:prstGeom prst="rect">
            <a:avLst/>
          </a:prstGeom>
          <a:blipFill>
            <a:blip r:embed="rId4"/>
            <a:stretch>
              <a:fillRect l="-109282" r="-108058"/>
            </a:stretch>
          </a:blipFill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63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9725A5-8A7A-4133-A9C9-D4D5ED3853AA}"/>
              </a:ext>
            </a:extLst>
          </p:cNvPr>
          <p:cNvSpPr txBox="1"/>
          <p:nvPr/>
        </p:nvSpPr>
        <p:spPr>
          <a:xfrm>
            <a:off x="6323323" y="1878998"/>
            <a:ext cx="22093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+mj-lt"/>
              </a:rPr>
              <a:t>U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nity is built from a shared vision, hope, an altruistic aim or a cause for the common good.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F0771D-25E0-4039-8E9D-83A14BA995FF}"/>
              </a:ext>
            </a:extLst>
          </p:cNvPr>
          <p:cNvSpPr txBox="1"/>
          <p:nvPr/>
        </p:nvSpPr>
        <p:spPr>
          <a:xfrm>
            <a:off x="6300009" y="5253190"/>
            <a:ext cx="2253615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“unity”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In what ways do you demonstrate unity in your life?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411BEDD-BB68-4068-B502-2BA77E49C43E}"/>
              </a:ext>
            </a:extLst>
          </p:cNvPr>
          <p:cNvSpPr txBox="1"/>
          <p:nvPr/>
        </p:nvSpPr>
        <p:spPr>
          <a:xfrm>
            <a:off x="1390629" y="5182203"/>
            <a:ext cx="2249043" cy="1169551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000" b="1" i="1" dirty="0"/>
              <a:t>Pause for Thought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What does “unity” mean to you?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r>
              <a:rPr lang="en-US" sz="1000" i="1" dirty="0"/>
              <a:t>How can you create more unity in your life?  </a:t>
            </a:r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  <a:p>
            <a:pPr marL="139303" indent="-139303">
              <a:buFont typeface="Wingdings" panose="05000000000000000000" pitchFamily="2" charset="2"/>
              <a:buChar char="v"/>
            </a:pPr>
            <a:endParaRPr lang="en-US" sz="1000" i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1EB6B82-5E52-4914-AC8D-80E8E0A1809D}"/>
              </a:ext>
            </a:extLst>
          </p:cNvPr>
          <p:cNvSpPr txBox="1"/>
          <p:nvPr/>
        </p:nvSpPr>
        <p:spPr>
          <a:xfrm>
            <a:off x="1352376" y="1441360"/>
            <a:ext cx="23677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</a:p>
          <a:p>
            <a:pPr algn="ctr"/>
            <a:r>
              <a:rPr lang="en-US" sz="20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+mj-lt"/>
              </a:rPr>
              <a:t>U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nity creates a sense of belonging and increases well-being for all.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DDFFD55-DF89-4DF0-B6CD-2F930C5B7DC7}"/>
              </a:ext>
            </a:extLst>
          </p:cNvPr>
          <p:cNvSpPr/>
          <p:nvPr/>
        </p:nvSpPr>
        <p:spPr>
          <a:xfrm>
            <a:off x="1441141" y="6086794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3C6FE60-57F8-4B62-8B0E-6D5F218D1162}"/>
              </a:ext>
            </a:extLst>
          </p:cNvPr>
          <p:cNvSpPr/>
          <p:nvPr/>
        </p:nvSpPr>
        <p:spPr>
          <a:xfrm>
            <a:off x="6355088" y="6149351"/>
            <a:ext cx="2151915" cy="28744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http://www.livingvalues.net</a:t>
            </a:r>
            <a:endParaRPr lang="en-GB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5FF07E2-BFA7-4937-BE8C-A33C5EA36EBA}"/>
              </a:ext>
            </a:extLst>
          </p:cNvPr>
          <p:cNvSpPr/>
          <p:nvPr/>
        </p:nvSpPr>
        <p:spPr>
          <a:xfrm>
            <a:off x="1437077" y="548395"/>
            <a:ext cx="2200341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3" name="Picture 42" descr="A close up of a sign&#10;&#10;Description automatically generated">
            <a:extLst>
              <a:ext uri="{FF2B5EF4-FFF2-40B4-BE49-F238E27FC236}">
                <a16:creationId xmlns:a16="http://schemas.microsoft.com/office/drawing/2014/main" id="{0C0C0EE9-2886-44BC-989E-AB3E6003229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995" y="591646"/>
            <a:ext cx="1120478" cy="364234"/>
          </a:xfrm>
          <a:prstGeom prst="rect">
            <a:avLst/>
          </a:prstGeom>
        </p:spPr>
      </p:pic>
      <p:pic>
        <p:nvPicPr>
          <p:cNvPr id="44" name="Picture 2" descr="World Values Day">
            <a:extLst>
              <a:ext uri="{FF2B5EF4-FFF2-40B4-BE49-F238E27FC236}">
                <a16:creationId xmlns:a16="http://schemas.microsoft.com/office/drawing/2014/main" id="{046496DD-6EFC-4684-84AA-5C9BB09A7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416" y="636616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5A427BB6-D89F-495D-BE2B-4CB04F2762EE}"/>
              </a:ext>
            </a:extLst>
          </p:cNvPr>
          <p:cNvSpPr/>
          <p:nvPr/>
        </p:nvSpPr>
        <p:spPr>
          <a:xfrm>
            <a:off x="6326104" y="612004"/>
            <a:ext cx="2193363" cy="4819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 descr="A close up of a sign&#10;&#10;Description automatically generated">
            <a:extLst>
              <a:ext uri="{FF2B5EF4-FFF2-40B4-BE49-F238E27FC236}">
                <a16:creationId xmlns:a16="http://schemas.microsoft.com/office/drawing/2014/main" id="{31AB249B-34EB-4361-9DE0-519ACB1C45A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022" y="655255"/>
            <a:ext cx="1120478" cy="364234"/>
          </a:xfrm>
          <a:prstGeom prst="rect">
            <a:avLst/>
          </a:prstGeom>
        </p:spPr>
      </p:pic>
      <p:pic>
        <p:nvPicPr>
          <p:cNvPr id="47" name="Picture 2" descr="World Values Day">
            <a:extLst>
              <a:ext uri="{FF2B5EF4-FFF2-40B4-BE49-F238E27FC236}">
                <a16:creationId xmlns:a16="http://schemas.microsoft.com/office/drawing/2014/main" id="{2C1D6580-BE44-4E26-A1E2-EF193E2DD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463" y="715215"/>
            <a:ext cx="598663" cy="25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63764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A0C3336-8DE5-4227-9428-2A4B8A810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75A8B-7DF6-4C6C-B0B8-D3A62A7D2B1F}" type="slidenum">
              <a:rPr lang="en-US" smtClean="0"/>
              <a:t>26</a:t>
            </a:fld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2980EA-5967-448B-B067-721A03673B53}"/>
              </a:ext>
            </a:extLst>
          </p:cNvPr>
          <p:cNvSpPr>
            <a:spLocks noChangeAspect="1"/>
          </p:cNvSpPr>
          <p:nvPr/>
        </p:nvSpPr>
        <p:spPr>
          <a:xfrm>
            <a:off x="-9857" y="0"/>
            <a:ext cx="991585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84D8CD-80AD-4E1C-BAB2-681D408F0AE1}"/>
              </a:ext>
            </a:extLst>
          </p:cNvPr>
          <p:cNvSpPr/>
          <p:nvPr/>
        </p:nvSpPr>
        <p:spPr>
          <a:xfrm rot="20351504">
            <a:off x="2461112" y="3323375"/>
            <a:ext cx="49739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chemeClr val="accent6">
                    <a:lumMod val="50000"/>
                  </a:schemeClr>
                </a:solidFill>
                <a:latin typeface="Abadi Extra Light" panose="020B0204020104020204" pitchFamily="34" charset="0"/>
              </a:rPr>
              <a:t>We hope that you enjoy making good use of these bookmarks and wish you a wonderful Values Day and many values-filled days ahead.</a:t>
            </a:r>
          </a:p>
          <a:p>
            <a:pPr algn="ctr"/>
            <a:r>
              <a:rPr lang="en-US" sz="16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en-US" sz="16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accent6">
                    <a:lumMod val="50000"/>
                  </a:schemeClr>
                </a:solidFill>
              </a:rPr>
              <a:t>Best wishes</a:t>
            </a:r>
          </a:p>
          <a:p>
            <a:pPr algn="ctr"/>
            <a:r>
              <a:rPr lang="en-US" sz="1400" dirty="0">
                <a:solidFill>
                  <a:schemeClr val="accent6">
                    <a:lumMod val="50000"/>
                  </a:schemeClr>
                </a:solidFill>
              </a:rPr>
              <a:t>Association for Living Values Education International</a:t>
            </a:r>
          </a:p>
          <a:p>
            <a:pPr algn="ctr"/>
            <a:r>
              <a:rPr lang="en-US" sz="1600" dirty="0">
                <a:solidFill>
                  <a:schemeClr val="accent6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www.livingvalues.net</a:t>
            </a:r>
            <a:r>
              <a:rPr lang="en-US" sz="1600" dirty="0">
                <a:solidFill>
                  <a:schemeClr val="accent6">
                    <a:lumMod val="50000"/>
                  </a:schemeClr>
                </a:solidFill>
              </a:rPr>
              <a:t>  </a:t>
            </a:r>
          </a:p>
        </p:txBody>
      </p:sp>
      <p:pic>
        <p:nvPicPr>
          <p:cNvPr id="6" name="Picture 2" descr="World Values Day">
            <a:extLst>
              <a:ext uri="{FF2B5EF4-FFF2-40B4-BE49-F238E27FC236}">
                <a16:creationId xmlns:a16="http://schemas.microsoft.com/office/drawing/2014/main" id="{98E23461-70FE-488D-9366-FCAEAC610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2016">
            <a:off x="4772538" y="1992015"/>
            <a:ext cx="1081745" cy="46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A5F68418-B8CD-434D-B163-DE10A02987C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1727">
            <a:off x="2675746" y="2645894"/>
            <a:ext cx="1839846" cy="5980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55C34A-DCC6-4092-AAE9-18D7A5D8283E}"/>
              </a:ext>
            </a:extLst>
          </p:cNvPr>
          <p:cNvSpPr txBox="1"/>
          <p:nvPr/>
        </p:nvSpPr>
        <p:spPr>
          <a:xfrm>
            <a:off x="0" y="6655758"/>
            <a:ext cx="3792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Music: </a:t>
            </a:r>
            <a:r>
              <a:rPr lang="en-GB" sz="1000" b="1" dirty="0">
                <a:solidFill>
                  <a:schemeClr val="bg1">
                    <a:lumMod val="65000"/>
                  </a:schemeClr>
                </a:solidFill>
              </a:rPr>
              <a:t>https://www.bensound.com</a:t>
            </a:r>
            <a:endParaRPr lang="en-GB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656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316478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241541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241541;317190;316457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241541;317190;316457;234972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241541;317190;316457;234972;317109;230102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2057;241541;317190;316457;234972;317109;228524;124843;122684;238331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8224;232828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236883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316900;317232;238534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316720;237999;240053;227753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227321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1141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227321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1141;234979;316399;240319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1141;234979;316399;235171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PICTURE" val="235197;228315;316889;317303;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1187</TotalTime>
  <Words>1061</Words>
  <Application>Microsoft Office PowerPoint</Application>
  <PresentationFormat>A4 Paper (210x297 mm)</PresentationFormat>
  <Paragraphs>207</Paragraphs>
  <Slides>26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PMingLiU-ExtB</vt:lpstr>
      <vt:lpstr>Abadi Extra Light</vt:lpstr>
      <vt:lpstr>AngsanaUPC</vt:lpstr>
      <vt:lpstr>Arial</vt:lpstr>
      <vt:lpstr>Avenir Next LT Pro Light</vt:lpstr>
      <vt:lpstr>Calibri</vt:lpstr>
      <vt:lpstr>Calibri Light</vt:lpstr>
      <vt:lpstr>Posterama</vt:lpstr>
      <vt:lpstr>Times New Roman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Living Values Education Values Bookmarks</dc:title>
  <dc:creator>Khong, Joyce</dc:creator>
  <cp:lastModifiedBy>Nand Wadhwani</cp:lastModifiedBy>
  <cp:revision>110</cp:revision>
  <dcterms:created xsi:type="dcterms:W3CDTF">2020-07-22T08:48:36Z</dcterms:created>
  <dcterms:modified xsi:type="dcterms:W3CDTF">2020-08-11T16:09:17Z</dcterms:modified>
</cp:coreProperties>
</file>